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330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3" r:id="rId11"/>
    <p:sldId id="522" r:id="rId12"/>
    <p:sldId id="524" r:id="rId13"/>
    <p:sldId id="525" r:id="rId14"/>
    <p:sldId id="520" r:id="rId15"/>
    <p:sldId id="526" r:id="rId16"/>
    <p:sldId id="527" r:id="rId17"/>
    <p:sldId id="521" r:id="rId18"/>
    <p:sldId id="528" r:id="rId19"/>
    <p:sldId id="529" r:id="rId20"/>
    <p:sldId id="583" r:id="rId21"/>
    <p:sldId id="274" r:id="rId22"/>
    <p:sldId id="530" r:id="rId23"/>
    <p:sldId id="531" r:id="rId24"/>
    <p:sldId id="540" r:id="rId25"/>
    <p:sldId id="541" r:id="rId26"/>
    <p:sldId id="542" r:id="rId27"/>
    <p:sldId id="543" r:id="rId28"/>
    <p:sldId id="544" r:id="rId29"/>
    <p:sldId id="586" r:id="rId30"/>
    <p:sldId id="532" r:id="rId31"/>
    <p:sldId id="533" r:id="rId32"/>
    <p:sldId id="534" r:id="rId33"/>
    <p:sldId id="535" r:id="rId34"/>
    <p:sldId id="536" r:id="rId35"/>
    <p:sldId id="537" r:id="rId36"/>
    <p:sldId id="538" r:id="rId37"/>
    <p:sldId id="545" r:id="rId38"/>
    <p:sldId id="546" r:id="rId39"/>
    <p:sldId id="547" r:id="rId40"/>
    <p:sldId id="584" r:id="rId41"/>
    <p:sldId id="548" r:id="rId42"/>
    <p:sldId id="549" r:id="rId43"/>
    <p:sldId id="551" r:id="rId44"/>
    <p:sldId id="552" r:id="rId45"/>
    <p:sldId id="553" r:id="rId46"/>
    <p:sldId id="585" r:id="rId47"/>
    <p:sldId id="560" r:id="rId48"/>
    <p:sldId id="554" r:id="rId49"/>
    <p:sldId id="555" r:id="rId50"/>
    <p:sldId id="556" r:id="rId51"/>
    <p:sldId id="557" r:id="rId52"/>
    <p:sldId id="558" r:id="rId53"/>
    <p:sldId id="559" r:id="rId54"/>
    <p:sldId id="561" r:id="rId55"/>
    <p:sldId id="562" r:id="rId56"/>
    <p:sldId id="563" r:id="rId57"/>
    <p:sldId id="564" r:id="rId58"/>
    <p:sldId id="565" r:id="rId59"/>
    <p:sldId id="566" r:id="rId60"/>
    <p:sldId id="567" r:id="rId61"/>
    <p:sldId id="568" r:id="rId62"/>
    <p:sldId id="569" r:id="rId63"/>
    <p:sldId id="570" r:id="rId64"/>
    <p:sldId id="571" r:id="rId65"/>
    <p:sldId id="572" r:id="rId66"/>
    <p:sldId id="573" r:id="rId67"/>
    <p:sldId id="574" r:id="rId68"/>
    <p:sldId id="575" r:id="rId69"/>
    <p:sldId id="576" r:id="rId70"/>
    <p:sldId id="577" r:id="rId7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003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97198-5DAF-994E-852E-8F3A4370FC2B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BE81F-4383-4E4F-8F2F-46B527F314E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17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206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jp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5.png"/><Relationship Id="rId4" Type="http://schemas.openxmlformats.org/officeDocument/2006/relationships/image" Target="../media/image5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第五單元 激勵函數</a:t>
            </a:r>
            <a:br>
              <a:rPr kumimoji="1" lang="en-US" altLang="zh-TW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第六單元 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5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793EE-FB10-2C45-8D1E-78A3BAD5243F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50CD2-0596-AF46-BF62-38A219248316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E0719-18A6-E347-A2A8-FC84B3477D5B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455BD8-A5D1-4648-B077-A4A45D4EA100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6ACB9A-4B54-C744-89D2-584E7D7C6711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10446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步階函數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步階函數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132B751-778E-6547-B325-84ABCF010ABD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2B17649-7F07-FC49-B969-9D44A7121AEF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5E2E2D-551D-1748-80A3-5EACD882FC9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508B4A-B3FF-A044-B942-DC1C832BEF88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2E37A-B343-7548-AA5D-7CC8D9F38ECA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163152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在我們介紹貓狗圖片辨識的章節中，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曾經說過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分類問題會使用「機率」來處理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形函數能夠將資料轉換成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之間的數值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這正好符合機率是介於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44D28CD-2FFF-4241-AC83-19F7A07AEE8B}"/>
              </a:ext>
            </a:extLst>
          </p:cNvPr>
          <p:cNvGrpSpPr/>
          <p:nvPr/>
        </p:nvGrpSpPr>
        <p:grpSpPr>
          <a:xfrm>
            <a:off x="7640062" y="2358834"/>
            <a:ext cx="2432699" cy="3274188"/>
            <a:chOff x="7954884" y="2175954"/>
            <a:chExt cx="2432699" cy="32741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8BF7DE-4921-E545-BA8D-B86ECAF7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A51C6C7-CB3B-B348-90D2-6DB8E745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4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-S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形函數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-S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形函數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CC4DB8-94D6-F141-8BAA-908ED38FAFDA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E4F87F-1C48-314A-8A3C-28EB708B5AA1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6CBDA77-D647-BE4E-99A3-0917120E9E15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41A8FD0-CB6E-6C48-B865-E75DA849224F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94C433-342B-DE4F-957B-40BBC269D2D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EE8258E-F604-E746-B309-8D312D4C0374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92F415D-0DA0-4443-BF1D-2BCE4E2BB822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159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「斜坡函數」則是將負數的資料專換為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正數或零則維持原本的數值，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如果在處理資料時，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想要忽略負數的數值時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就可以採用這個函數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BF1C5B-FCC9-904A-8B9B-2B2D87418081}"/>
              </a:ext>
            </a:extLst>
          </p:cNvPr>
          <p:cNvGrpSpPr/>
          <p:nvPr/>
        </p:nvGrpSpPr>
        <p:grpSpPr>
          <a:xfrm>
            <a:off x="7537954" y="2358834"/>
            <a:ext cx="2377440" cy="3030347"/>
            <a:chOff x="7935468" y="2225770"/>
            <a:chExt cx="2377440" cy="303034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65B2616-A421-F440-94C8-C9EE43FA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F6F583A-598E-7748-A41B-A6FEDDFE5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4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斜坡函數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7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斜坡函數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A7A3A6-4693-EB48-BE29-D4360024D1C8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CA18ABA-025A-544C-AC02-29AA6E167112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A20E69-F248-7842-B479-6ED72671DE7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9F60D1-00BA-C043-8AAF-2AB09D678E5E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40AB37-F3C7-FF4D-96B5-8983B855772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899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E132FD-EB14-FA40-B2C2-3EE7241E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8" y="3429000"/>
            <a:ext cx="2056995" cy="20569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0F5C73-AC9B-5746-BA00-1CA50F04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66" y="2875205"/>
            <a:ext cx="2569395" cy="3640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A2F0A-B6A7-BC4A-B792-F0812F7C0609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60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303989" y="2345691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3274773" y="234569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C2DB797-66D7-C148-91A7-DFD6D69FF14E}"/>
              </a:ext>
            </a:extLst>
          </p:cNvPr>
          <p:cNvGrpSpPr>
            <a:grpSpLocks noChangeAspect="1"/>
          </p:cNvGrpSpPr>
          <p:nvPr/>
        </p:nvGrpSpPr>
        <p:grpSpPr>
          <a:xfrm>
            <a:off x="6528163" y="2273905"/>
            <a:ext cx="2541035" cy="3420000"/>
            <a:chOff x="7954884" y="2175954"/>
            <a:chExt cx="2432699" cy="327418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5DA7B9C-CBF9-3B45-9075-06210C432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72C3984-4091-9042-B808-E4B5C64D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D85167D-7A42-2144-8956-BF9D9D282D81}"/>
              </a:ext>
            </a:extLst>
          </p:cNvPr>
          <p:cNvGrpSpPr>
            <a:grpSpLocks noChangeAspect="1"/>
          </p:cNvGrpSpPr>
          <p:nvPr/>
        </p:nvGrpSpPr>
        <p:grpSpPr>
          <a:xfrm>
            <a:off x="9230330" y="2261713"/>
            <a:ext cx="2485436" cy="3168000"/>
            <a:chOff x="7935468" y="2225770"/>
            <a:chExt cx="2377440" cy="3030347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81AF238-3513-F143-98FF-94EFD5749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4347957-C4FC-D741-920E-D59CE3C7A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0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181D028-8E9A-2743-8579-9CCE187AD894}"/>
              </a:ext>
            </a:extLst>
          </p:cNvPr>
          <p:cNvSpPr/>
          <p:nvPr/>
        </p:nvSpPr>
        <p:spPr>
          <a:xfrm>
            <a:off x="6096000" y="1999488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993137-6181-214C-809D-BADC7BFA39BD}"/>
              </a:ext>
            </a:extLst>
          </p:cNvPr>
          <p:cNvSpPr txBox="1"/>
          <p:nvPr/>
        </p:nvSpPr>
        <p:spPr>
          <a:xfrm>
            <a:off x="3108960" y="519988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第二章中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，我們介紹了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建立類神經網路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所需的流程，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但是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在運算上，類神經網路是如何自動調整權重的呢？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EFC613C-4366-DD49-80BF-610CD017E3F7}"/>
              </a:ext>
            </a:extLst>
          </p:cNvPr>
          <p:cNvCxnSpPr>
            <a:stCxn id="4" idx="0"/>
          </p:cNvCxnSpPr>
          <p:nvPr/>
        </p:nvCxnSpPr>
        <p:spPr>
          <a:xfrm flipV="1">
            <a:off x="6894612" y="4059936"/>
            <a:ext cx="621756" cy="1139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96-D469-5241-A4D4-89450C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D3487-61F2-E34B-A8A5-938271E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2" y="2348644"/>
            <a:ext cx="859182" cy="1027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2549E-2E00-2142-AD57-9202FFD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10" y="1869566"/>
            <a:ext cx="1027749" cy="102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656B72-BB25-5648-BF99-EB10B34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2826676"/>
            <a:ext cx="924973" cy="96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EA0AEF-7371-5044-B2DB-EC917D9F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9" y="2619839"/>
            <a:ext cx="1239401" cy="826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58AC35-2BBC-F04E-BAA8-5E76BCE2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" y="1631650"/>
            <a:ext cx="1239401" cy="8262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F11CC9E-FEA0-A743-BE4E-532CFB3B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1" y="2458112"/>
            <a:ext cx="929648" cy="8634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8EE6-0BDE-5E4F-9A73-E14BC223E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38" y="1644293"/>
            <a:ext cx="924974" cy="8107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0166C19-EAB3-EC44-ADFE-ECA103682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956" y="4296469"/>
            <a:ext cx="988618" cy="10277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72E68FB-7391-8249-9C6E-9EF62710F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22" y="3426829"/>
            <a:ext cx="1084125" cy="91339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CDEF123-6B60-194C-8D5B-16482A2E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724" y="3358122"/>
            <a:ext cx="859184" cy="93083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EC0EE26-3B5C-F84B-B1A3-FCBDCDBDD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3668" y="4653727"/>
            <a:ext cx="988619" cy="9546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59FE4E1-856B-CC4A-AD7D-6777178DD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558" y="4340228"/>
            <a:ext cx="980235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C31608D-CC01-E24B-BA31-38B764C83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8" y="3454364"/>
            <a:ext cx="988618" cy="8858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4085A9E-9A3A-A148-A4F5-F57D668A0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612" y="3531998"/>
            <a:ext cx="999260" cy="102774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D5762CC-5897-314A-BAA4-81A88DC0CA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142" y="1732054"/>
            <a:ext cx="1239400" cy="85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75DDE70-EA17-474D-BAA4-631AE9261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945" y="4480152"/>
            <a:ext cx="1176288" cy="88221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E7B0A6B-1168-CA4D-99B8-B363E7321688}"/>
              </a:ext>
            </a:extLst>
          </p:cNvPr>
          <p:cNvGrpSpPr/>
          <p:nvPr/>
        </p:nvGrpSpPr>
        <p:grpSpPr>
          <a:xfrm>
            <a:off x="7307001" y="1354811"/>
            <a:ext cx="4318831" cy="3514394"/>
            <a:chOff x="6305552" y="1586167"/>
            <a:chExt cx="4318831" cy="351439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B80EF5B-E299-494C-A7BD-B2B25B172CDD}"/>
                </a:ext>
              </a:extLst>
            </p:cNvPr>
            <p:cNvGrpSpPr/>
            <p:nvPr/>
          </p:nvGrpSpPr>
          <p:grpSpPr>
            <a:xfrm>
              <a:off x="6305552" y="1586167"/>
              <a:ext cx="4318831" cy="3514394"/>
              <a:chOff x="6789420" y="1601530"/>
              <a:chExt cx="4318831" cy="3514394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447C20FA-C28B-FE4C-A5C7-7C1CDB577A60}"/>
                  </a:ext>
                </a:extLst>
              </p:cNvPr>
              <p:cNvGrpSpPr/>
              <p:nvPr/>
            </p:nvGrpSpPr>
            <p:grpSpPr>
              <a:xfrm>
                <a:off x="6789420" y="1601530"/>
                <a:ext cx="1006920" cy="3514394"/>
                <a:chOff x="6789420" y="1601530"/>
                <a:chExt cx="1006920" cy="3514394"/>
              </a:xfrm>
            </p:grpSpPr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CA5758F-BE05-364B-8602-EE4C1D236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1601530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7" name="直線箭頭接點 76">
                  <a:extLst>
                    <a:ext uri="{FF2B5EF4-FFF2-40B4-BE49-F238E27FC236}">
                      <a16:creationId xmlns:a16="http://schemas.microsoft.com/office/drawing/2014/main" id="{386D1AD0-D223-5B40-B81B-E0AE549990DF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>
                  <a:off x="6789420" y="1853530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58CAC288-F8BD-5B46-9A85-3EE1B4F46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23544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9" name="直線箭頭接點 78">
                  <a:extLst>
                    <a:ext uri="{FF2B5EF4-FFF2-40B4-BE49-F238E27FC236}">
                      <a16:creationId xmlns:a16="http://schemas.microsoft.com/office/drawing/2014/main" id="{365A9694-3249-D848-95CF-C29E8A0CF2C2}"/>
                    </a:ext>
                  </a:extLst>
                </p:cNvPr>
                <p:cNvCxnSpPr>
                  <a:cxnSpLocks/>
                  <a:endCxn id="78" idx="2"/>
                </p:cNvCxnSpPr>
                <p:nvPr/>
              </p:nvCxnSpPr>
              <p:spPr>
                <a:xfrm>
                  <a:off x="6789420" y="2606497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2CB66853-160F-0D42-A5F3-40ED10D0BE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4611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1" name="直線箭頭接點 80">
                  <a:extLst>
                    <a:ext uri="{FF2B5EF4-FFF2-40B4-BE49-F238E27FC236}">
                      <a16:creationId xmlns:a16="http://schemas.microsoft.com/office/drawing/2014/main" id="{2B140B3B-754D-814B-B5E7-560B96DA992E}"/>
                    </a:ext>
                  </a:extLst>
                </p:cNvPr>
                <p:cNvCxnSpPr>
                  <a:cxnSpLocks/>
                  <a:endCxn id="80" idx="2"/>
                </p:cNvCxnSpPr>
                <p:nvPr/>
              </p:nvCxnSpPr>
              <p:spPr>
                <a:xfrm>
                  <a:off x="6789420" y="486392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CC862695-C25B-8F48-9A89-E9C0D40D49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860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3" name="直線箭頭接點 82">
                  <a:extLst>
                    <a:ext uri="{FF2B5EF4-FFF2-40B4-BE49-F238E27FC236}">
                      <a16:creationId xmlns:a16="http://schemas.microsoft.com/office/drawing/2014/main" id="{3F75DDAE-84FB-1640-B359-C4AE10FA7D78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6789420" y="4112431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97ADBBB6-5C7C-E641-AFEA-B1CC156E3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10746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5" name="直線箭頭接點 84">
                  <a:extLst>
                    <a:ext uri="{FF2B5EF4-FFF2-40B4-BE49-F238E27FC236}">
                      <a16:creationId xmlns:a16="http://schemas.microsoft.com/office/drawing/2014/main" id="{E112E4E0-2FB4-E648-87A5-E17BD3E39D2C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>
                  <a:off x="6789420" y="335946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71434A4-0675-9842-9961-2E7B7F86410E}"/>
                  </a:ext>
                </a:extLst>
              </p:cNvPr>
              <p:cNvGrpSpPr/>
              <p:nvPr/>
            </p:nvGrpSpPr>
            <p:grpSpPr>
              <a:xfrm>
                <a:off x="8946843" y="2111062"/>
                <a:ext cx="504000" cy="2500862"/>
                <a:chOff x="8946843" y="2111062"/>
                <a:chExt cx="504000" cy="2500862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ED15B51C-C374-A746-A5BB-91A7B4EEA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31098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AA884D5-B3FA-8D46-9E92-CA09E8F3DF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2111062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0130860A-91BA-9649-9783-AB0807608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4107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F6B6007F-18EE-9C48-A1E7-DFBCF7C9728E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7796340" y="1853530"/>
                <a:ext cx="1150503" cy="5095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FDE0A81-1D9C-7146-A060-B18896DB44F5}"/>
                  </a:ext>
                </a:extLst>
              </p:cNvPr>
              <p:cNvCxnSpPr>
                <a:cxnSpLocks/>
                <a:stCxn id="76" idx="6"/>
                <a:endCxn id="73" idx="2"/>
              </p:cNvCxnSpPr>
              <p:nvPr/>
            </p:nvCxnSpPr>
            <p:spPr>
              <a:xfrm>
                <a:off x="7796340" y="1853530"/>
                <a:ext cx="1150503" cy="15083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D55AB2-2475-0F46-B29A-F814898DB07A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7796340" y="1853530"/>
                <a:ext cx="1150503" cy="2506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48354F8-C8D2-964A-8E81-539A9A25E62A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434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FD7709-B2A8-8045-8B56-132DFAAD8F89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7796340" y="2606497"/>
                <a:ext cx="1150503" cy="755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A183D1D-1AE1-C140-A2D5-77E793B517D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7796340" y="2606497"/>
                <a:ext cx="1150503" cy="1753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2E60A2D-DA9F-F946-9C30-F2CCD41152E2}"/>
                  </a:ext>
                </a:extLst>
              </p:cNvPr>
              <p:cNvCxnSpPr>
                <a:cxnSpLocks/>
                <a:stCxn id="84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9964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716EFA9-E1CD-FC41-BE4C-E97474958D64}"/>
                  </a:ext>
                </a:extLst>
              </p:cNvPr>
              <p:cNvCxnSpPr>
                <a:cxnSpLocks/>
                <a:stCxn id="84" idx="6"/>
                <a:endCxn id="73" idx="2"/>
              </p:cNvCxnSpPr>
              <p:nvPr/>
            </p:nvCxnSpPr>
            <p:spPr>
              <a:xfrm>
                <a:off x="7796340" y="3359464"/>
                <a:ext cx="1150503" cy="24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3B41292E-5086-934A-81B1-195B0FD72C4E}"/>
                  </a:ext>
                </a:extLst>
              </p:cNvPr>
              <p:cNvCxnSpPr>
                <a:cxnSpLocks/>
                <a:stCxn id="84" idx="6"/>
                <a:endCxn id="75" idx="2"/>
              </p:cNvCxnSpPr>
              <p:nvPr/>
            </p:nvCxnSpPr>
            <p:spPr>
              <a:xfrm>
                <a:off x="7796340" y="3359464"/>
                <a:ext cx="1150503" cy="1000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95BD62-35EA-DB43-B7CC-CDDF0D0D4A36}"/>
                  </a:ext>
                </a:extLst>
              </p:cNvPr>
              <p:cNvCxnSpPr>
                <a:cxnSpLocks/>
                <a:stCxn id="82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174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079E78E-EE3B-7D46-A661-D89A87961700}"/>
                  </a:ext>
                </a:extLst>
              </p:cNvPr>
              <p:cNvCxnSpPr>
                <a:cxnSpLocks/>
                <a:stCxn id="82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75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646FA43-5E72-0349-B568-47D89D3D4780}"/>
                  </a:ext>
                </a:extLst>
              </p:cNvPr>
              <p:cNvCxnSpPr>
                <a:cxnSpLocks/>
                <a:stCxn id="82" idx="6"/>
                <a:endCxn id="75" idx="2"/>
              </p:cNvCxnSpPr>
              <p:nvPr/>
            </p:nvCxnSpPr>
            <p:spPr>
              <a:xfrm>
                <a:off x="7796340" y="4112431"/>
                <a:ext cx="1150503" cy="247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2430CEF-703B-B742-AC9A-F851E54AE7AB}"/>
                  </a:ext>
                </a:extLst>
              </p:cNvPr>
              <p:cNvCxnSpPr>
                <a:cxnSpLocks/>
                <a:stCxn id="80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500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8D68243-1964-D546-8F5B-9EF2254D07D1}"/>
                  </a:ext>
                </a:extLst>
              </p:cNvPr>
              <p:cNvCxnSpPr>
                <a:cxnSpLocks/>
                <a:stCxn id="80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15020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6A36C1B0-5C14-BA44-9FF8-C80C56F4649C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7796340" y="4359924"/>
                <a:ext cx="1150503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D908AD75-E8D7-D349-8C4B-D641A3787A19}"/>
                  </a:ext>
                </a:extLst>
              </p:cNvPr>
              <p:cNvGrpSpPr/>
              <p:nvPr/>
            </p:nvGrpSpPr>
            <p:grpSpPr>
              <a:xfrm>
                <a:off x="10604251" y="2587042"/>
                <a:ext cx="504000" cy="1512644"/>
                <a:chOff x="10349346" y="2599787"/>
                <a:chExt cx="504000" cy="1512644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AAB63147-CAA7-3249-B5E3-433EDF623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259978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1699C53A-2ABA-744E-A2A9-A547F5775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3608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F2E7A12-A065-CB42-8095-636B7E4EABBF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9450843" y="2363062"/>
                <a:ext cx="1153408" cy="47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9837D7-DD33-F342-B357-4793FBFF4E17}"/>
                  </a:ext>
                </a:extLst>
              </p:cNvPr>
              <p:cNvCxnSpPr>
                <a:cxnSpLocks/>
                <a:stCxn id="74" idx="6"/>
                <a:endCxn id="72" idx="2"/>
              </p:cNvCxnSpPr>
              <p:nvPr/>
            </p:nvCxnSpPr>
            <p:spPr>
              <a:xfrm>
                <a:off x="9450843" y="2363062"/>
                <a:ext cx="1153408" cy="1484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223B1-268F-2B44-BCB2-D2EF730F9AA4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522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F9353A4-0148-0A46-B08F-CFBA75A5720A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450843" y="3361897"/>
                <a:ext cx="1153408" cy="4857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522074EF-22AB-CD4A-850D-A7DDBD6EC0A4}"/>
                  </a:ext>
                </a:extLst>
              </p:cNvPr>
              <p:cNvCxnSpPr>
                <a:cxnSpLocks/>
                <a:stCxn id="75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15208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57FF24B0-FAB3-FB4A-B347-A794F3EDB9AC}"/>
                  </a:ext>
                </a:extLst>
              </p:cNvPr>
              <p:cNvCxnSpPr>
                <a:cxnSpLocks/>
                <a:stCxn id="75" idx="6"/>
                <a:endCxn id="72" idx="2"/>
              </p:cNvCxnSpPr>
              <p:nvPr/>
            </p:nvCxnSpPr>
            <p:spPr>
              <a:xfrm flipV="1">
                <a:off x="9450843" y="3847686"/>
                <a:ext cx="1153408" cy="512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3735789-BB79-4A4C-A5C9-0D3D67DFFF8B}"/>
                </a:ext>
              </a:extLst>
            </p:cNvPr>
            <p:cNvSpPr/>
            <p:nvPr/>
          </p:nvSpPr>
          <p:spPr>
            <a:xfrm>
              <a:off x="7419605" y="2114211"/>
              <a:ext cx="936237" cy="24622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659EA98-4529-074B-A95A-5A91641A0DCC}"/>
                </a:ext>
              </a:extLst>
            </p:cNvPr>
            <p:cNvSpPr/>
            <p:nvPr/>
          </p:nvSpPr>
          <p:spPr>
            <a:xfrm>
              <a:off x="9075560" y="2327701"/>
              <a:ext cx="936237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3343AE4-87D8-094D-865C-A75D105BC054}"/>
                </a:ext>
              </a:extLst>
            </p:cNvPr>
            <p:cNvSpPr txBox="1"/>
            <p:nvPr/>
          </p:nvSpPr>
          <p:spPr>
            <a:xfrm>
              <a:off x="10175855" y="2639013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0A6FDDD-1138-0A4E-8CB1-6556CBC93243}"/>
                </a:ext>
              </a:extLst>
            </p:cNvPr>
            <p:cNvSpPr txBox="1"/>
            <p:nvPr/>
          </p:nvSpPr>
          <p:spPr>
            <a:xfrm>
              <a:off x="10175855" y="3647657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11FEEFD1-76E5-B049-8761-81E0906050BE}"/>
              </a:ext>
            </a:extLst>
          </p:cNvPr>
          <p:cNvSpPr/>
          <p:nvPr/>
        </p:nvSpPr>
        <p:spPr>
          <a:xfrm>
            <a:off x="4616035" y="3019667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27FE104-416F-7540-8B15-CF01CF245D77}"/>
              </a:ext>
            </a:extLst>
          </p:cNvPr>
          <p:cNvCxnSpPr>
            <a:cxnSpLocks/>
          </p:cNvCxnSpPr>
          <p:nvPr/>
        </p:nvCxnSpPr>
        <p:spPr>
          <a:xfrm flipV="1">
            <a:off x="4663787" y="3601841"/>
            <a:ext cx="2585443" cy="666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E8264D-2A8A-F043-869F-C32292CC6765}"/>
              </a:ext>
            </a:extLst>
          </p:cNvPr>
          <p:cNvSpPr txBox="1"/>
          <p:nvPr/>
        </p:nvSpPr>
        <p:spPr>
          <a:xfrm>
            <a:off x="4643360" y="30449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C3471BB-3CA3-264E-AD8D-372F49868C5B}"/>
              </a:ext>
            </a:extLst>
          </p:cNvPr>
          <p:cNvSpPr/>
          <p:nvPr/>
        </p:nvSpPr>
        <p:spPr>
          <a:xfrm>
            <a:off x="4365229" y="2291383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120F04-E6E3-6F4A-9523-29CE1E77D025}"/>
              </a:ext>
            </a:extLst>
          </p:cNvPr>
          <p:cNvSpPr txBox="1"/>
          <p:nvPr/>
        </p:nvSpPr>
        <p:spPr>
          <a:xfrm>
            <a:off x="2655538" y="54018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還記得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嗎？其實類神經網路跟我們一樣，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是可以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從錯誤中學習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的，而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接下來要介紹的「學習演算法」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利用「誤差」計算權重應該如何調整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7356661-B55B-0446-BF24-042B89C3D26F}"/>
              </a:ext>
            </a:extLst>
          </p:cNvPr>
          <p:cNvCxnSpPr>
            <a:cxnSpLocks/>
            <a:stCxn id="87" idx="0"/>
            <a:endCxn id="86" idx="4"/>
          </p:cNvCxnSpPr>
          <p:nvPr/>
        </p:nvCxnSpPr>
        <p:spPr>
          <a:xfrm flipH="1" flipV="1">
            <a:off x="5785597" y="4351831"/>
            <a:ext cx="1117258" cy="105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CAD371B-43A7-E141-9598-5A608DF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3" y="3308302"/>
            <a:ext cx="4431793" cy="34413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3990729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507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8561A4A-9FA2-5440-8E43-2CAE0484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2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9F3CA82-EE56-9E47-B0B8-21716E17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4615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在計算誤差後，學習演算法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可能會調整「所有的」權重，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或是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個」輸入值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294E97E2-7375-DD4F-9F64-99344F0F87B8}"/>
              </a:ext>
            </a:extLst>
          </p:cNvPr>
          <p:cNvSpPr/>
          <p:nvPr/>
        </p:nvSpPr>
        <p:spPr>
          <a:xfrm>
            <a:off x="2706624" y="2266532"/>
            <a:ext cx="4376928" cy="1878748"/>
          </a:xfrm>
          <a:custGeom>
            <a:avLst/>
            <a:gdLst>
              <a:gd name="connsiteX0" fmla="*/ 4376928 w 4376928"/>
              <a:gd name="connsiteY0" fmla="*/ 1878748 h 1878748"/>
              <a:gd name="connsiteX1" fmla="*/ 1719072 w 4376928"/>
              <a:gd name="connsiteY1" fmla="*/ 49948 h 1878748"/>
              <a:gd name="connsiteX2" fmla="*/ 0 w 4376928"/>
              <a:gd name="connsiteY2" fmla="*/ 696124 h 187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6928" h="1878748">
                <a:moveTo>
                  <a:pt x="4376928" y="1878748"/>
                </a:moveTo>
                <a:cubicBezTo>
                  <a:pt x="3412744" y="1062900"/>
                  <a:pt x="2448560" y="247052"/>
                  <a:pt x="1719072" y="49948"/>
                </a:cubicBezTo>
                <a:cubicBezTo>
                  <a:pt x="989584" y="-147156"/>
                  <a:pt x="494792" y="274484"/>
                  <a:pt x="0" y="6961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96C64F9E-984A-7646-8674-EFA028580FCA}"/>
              </a:ext>
            </a:extLst>
          </p:cNvPr>
          <p:cNvSpPr/>
          <p:nvPr/>
        </p:nvSpPr>
        <p:spPr>
          <a:xfrm>
            <a:off x="2572512" y="2943263"/>
            <a:ext cx="4498848" cy="1177633"/>
          </a:xfrm>
          <a:custGeom>
            <a:avLst/>
            <a:gdLst>
              <a:gd name="connsiteX0" fmla="*/ 4498848 w 4498848"/>
              <a:gd name="connsiteY0" fmla="*/ 1177633 h 1177633"/>
              <a:gd name="connsiteX1" fmla="*/ 1694688 w 4498848"/>
              <a:gd name="connsiteY1" fmla="*/ 31585 h 1177633"/>
              <a:gd name="connsiteX2" fmla="*/ 0 w 4498848"/>
              <a:gd name="connsiteY2" fmla="*/ 433921 h 117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8848" h="1177633">
                <a:moveTo>
                  <a:pt x="4498848" y="1177633"/>
                </a:moveTo>
                <a:cubicBezTo>
                  <a:pt x="3471672" y="666585"/>
                  <a:pt x="2444496" y="155537"/>
                  <a:pt x="1694688" y="31585"/>
                </a:cubicBezTo>
                <a:cubicBezTo>
                  <a:pt x="944880" y="-92367"/>
                  <a:pt x="472440" y="170777"/>
                  <a:pt x="0" y="4339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C474DF4F-0505-494C-8E3E-D243D1FC49BD}"/>
              </a:ext>
            </a:extLst>
          </p:cNvPr>
          <p:cNvSpPr/>
          <p:nvPr/>
        </p:nvSpPr>
        <p:spPr>
          <a:xfrm>
            <a:off x="2706624" y="3547126"/>
            <a:ext cx="4352544" cy="585962"/>
          </a:xfrm>
          <a:custGeom>
            <a:avLst/>
            <a:gdLst>
              <a:gd name="connsiteX0" fmla="*/ 4352544 w 4352544"/>
              <a:gd name="connsiteY0" fmla="*/ 585962 h 585962"/>
              <a:gd name="connsiteX1" fmla="*/ 1328928 w 4352544"/>
              <a:gd name="connsiteY1" fmla="*/ 746 h 585962"/>
              <a:gd name="connsiteX2" fmla="*/ 0 w 4352544"/>
              <a:gd name="connsiteY2" fmla="*/ 488426 h 5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2544" h="585962">
                <a:moveTo>
                  <a:pt x="4352544" y="585962"/>
                </a:moveTo>
                <a:cubicBezTo>
                  <a:pt x="3203448" y="301482"/>
                  <a:pt x="2054352" y="17002"/>
                  <a:pt x="1328928" y="746"/>
                </a:cubicBezTo>
                <a:cubicBezTo>
                  <a:pt x="603504" y="-15510"/>
                  <a:pt x="301752" y="236458"/>
                  <a:pt x="0" y="48842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524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797C647-C5F8-A740-AA5C-9B7C010D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9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5109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學習演算法可能會調整權重很多次，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上方演算法這樣表示，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解讀為「第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t+1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4456747-7151-214A-A25F-A8D829C7C5FB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7A988DE-D27B-4A4B-95BE-FB6B5F65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428B5FA-FA64-AC4D-BD23-5C36B0D06B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0BE4B4B-0C08-FB4E-8560-F3F0E14AD191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2FC4F3-ABC4-2E4D-AC48-543CCAF071E0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52A1BDD-9C9D-D04F-96AE-E23019927C97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1185253-84FC-2B40-95CB-4D90DB9ED5CC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2BB6B9-DFC3-2441-A577-424F2DD45739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F2161EB-12DC-E640-99E6-986119ED4F10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29CCCCF-2350-784D-8ACF-5FE31270C37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39282E7-5FEB-2145-ADB0-4BCA7615E66A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3C81BF49-A054-B147-8537-889F2710983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DA215336-DE2F-AF4E-BAD0-BD74405C35AE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8CC373E2-C687-B34B-B905-323AEAA0F1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2636AD-07BE-F144-A622-143A5A21355B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923B8587-1E6C-DF4D-A2CC-31EB6DF1CBEC}"/>
              </a:ext>
            </a:extLst>
          </p:cNvPr>
          <p:cNvSpPr/>
          <p:nvPr/>
        </p:nvSpPr>
        <p:spPr>
          <a:xfrm>
            <a:off x="4074289" y="2394586"/>
            <a:ext cx="2419108" cy="2489930"/>
          </a:xfrm>
          <a:custGeom>
            <a:avLst/>
            <a:gdLst>
              <a:gd name="connsiteX0" fmla="*/ 2419108 w 2419108"/>
              <a:gd name="connsiteY0" fmla="*/ 2489930 h 2489930"/>
              <a:gd name="connsiteX1" fmla="*/ 1435260 w 2419108"/>
              <a:gd name="connsiteY1" fmla="*/ 232867 h 2489930"/>
              <a:gd name="connsiteX2" fmla="*/ 0 w 2419108"/>
              <a:gd name="connsiteY2" fmla="*/ 186568 h 248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108" h="2489930">
                <a:moveTo>
                  <a:pt x="2419108" y="2489930"/>
                </a:moveTo>
                <a:cubicBezTo>
                  <a:pt x="2128776" y="1553345"/>
                  <a:pt x="1838445" y="616761"/>
                  <a:pt x="1435260" y="232867"/>
                </a:cubicBezTo>
                <a:cubicBezTo>
                  <a:pt x="1032075" y="-151027"/>
                  <a:pt x="516037" y="17770"/>
                  <a:pt x="0" y="186568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479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>
            <a:extLst>
              <a:ext uri="{FF2B5EF4-FFF2-40B4-BE49-F238E27FC236}">
                <a16:creationId xmlns:a16="http://schemas.microsoft.com/office/drawing/2014/main" id="{07AF028D-5C2C-1D44-812A-C51529707385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422483F-A7F6-D349-A4DD-36C7D938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483D83C-4F46-FB48-9E23-B17B2F958607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BDA6AAD-91FB-2546-8E82-F14C8534AC18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4CC4557-6378-1840-82A8-9BE269E5EA29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E5CE5626-C0D3-2E47-A375-4E3F5D715D16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5D888F59-658B-6941-866A-82A971782C10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B36255F-7396-A541-A425-AA7B4C6CFBBC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BE9024A-9D81-274E-B619-314B47BBA20C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EA7CAE5-7EDB-6D43-9DC0-3398A6E9084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733A0E2E-0E64-E24E-B1D5-621009580511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9" name="手繪多邊形 58">
              <a:extLst>
                <a:ext uri="{FF2B5EF4-FFF2-40B4-BE49-F238E27FC236}">
                  <a16:creationId xmlns:a16="http://schemas.microsoft.com/office/drawing/2014/main" id="{111DE24B-75B5-C241-9A1F-58F02F54380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手繪多邊形 59">
              <a:extLst>
                <a:ext uri="{FF2B5EF4-FFF2-40B4-BE49-F238E27FC236}">
                  <a16:creationId xmlns:a16="http://schemas.microsoft.com/office/drawing/2014/main" id="{C6849119-66EC-334A-A8EF-C795323C94FB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手繪多邊形 60">
              <a:extLst>
                <a:ext uri="{FF2B5EF4-FFF2-40B4-BE49-F238E27FC236}">
                  <a16:creationId xmlns:a16="http://schemas.microsoft.com/office/drawing/2014/main" id="{1F57F28F-5E1C-1B43-8A2C-77F62DAA09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1DD0A49-8722-6E45-9A29-302252584644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白話一些就是，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此次的權重調整為下一次的權重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C962845-C7BE-DD44-AEE8-0458D51F6BA1}"/>
              </a:ext>
            </a:extLst>
          </p:cNvPr>
          <p:cNvSpPr/>
          <p:nvPr/>
        </p:nvSpPr>
        <p:spPr>
          <a:xfrm>
            <a:off x="4062714" y="2375162"/>
            <a:ext cx="2384385" cy="1699127"/>
          </a:xfrm>
          <a:custGeom>
            <a:avLst/>
            <a:gdLst>
              <a:gd name="connsiteX0" fmla="*/ 2384385 w 2384385"/>
              <a:gd name="connsiteY0" fmla="*/ 1699127 h 1699127"/>
              <a:gd name="connsiteX1" fmla="*/ 1111170 w 2384385"/>
              <a:gd name="connsiteY1" fmla="*/ 113395 h 1699127"/>
              <a:gd name="connsiteX2" fmla="*/ 0 w 2384385"/>
              <a:gd name="connsiteY2" fmla="*/ 252291 h 16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4385" h="1699127">
                <a:moveTo>
                  <a:pt x="2384385" y="1699127"/>
                </a:moveTo>
                <a:cubicBezTo>
                  <a:pt x="1946476" y="1026830"/>
                  <a:pt x="1508567" y="354534"/>
                  <a:pt x="1111170" y="113395"/>
                </a:cubicBezTo>
                <a:cubicBezTo>
                  <a:pt x="713773" y="-127744"/>
                  <a:pt x="356886" y="62273"/>
                  <a:pt x="0" y="2522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289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8561A4A-9FA2-5440-8E43-2CAE0484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8682174" y="2257674"/>
            <a:ext cx="559361" cy="48282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E2E0F20-A9E3-A145-9841-82A878CDF6DF}"/>
                  </a:ext>
                </a:extLst>
              </p:cNvPr>
              <p:cNvSpPr txBox="1"/>
              <p:nvPr/>
            </p:nvSpPr>
            <p:spPr>
              <a:xfrm>
                <a:off x="6713554" y="3752441"/>
                <a:ext cx="449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zh-TW" altLang="en-US" sz="2400" dirty="0"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值代表「學習率」</a:t>
                </a:r>
                <a:r>
                  <a:rPr kumimoji="1" lang="zh-TW" altLang="en-US" sz="2400" dirty="0">
                    <a:latin typeface="Heiti SC Medium" pitchFamily="2" charset="-128"/>
                    <a:ea typeface="Heiti SC Medium" pitchFamily="2" charset="-128"/>
                  </a:rPr>
                  <a:t>，</a:t>
                </a:r>
                <a:endParaRPr kumimoji="1" lang="en-US" altLang="zh-TW" sz="2400" dirty="0">
                  <a:latin typeface="Heiti SC Medium" pitchFamily="2" charset="-128"/>
                  <a:ea typeface="Heiti SC Medium" pitchFamily="2" charset="-128"/>
                </a:endParaRPr>
              </a:p>
              <a:p>
                <a:r>
                  <a:rPr kumimoji="1" lang="zh-TW" altLang="en-US" sz="2400" dirty="0">
                    <a:latin typeface="Heiti SC Medium" pitchFamily="2" charset="-128"/>
                    <a:ea typeface="Heiti SC Medium" pitchFamily="2" charset="-128"/>
                  </a:rPr>
                  <a:t>可以決定權重調整幅度的大小，</a:t>
                </a:r>
                <a:endParaRPr kumimoji="1" lang="en-US" altLang="zh-TW" sz="2400" dirty="0">
                  <a:latin typeface="Heiti SC Medium" pitchFamily="2" charset="-128"/>
                  <a:ea typeface="Heiti SC Medium" pitchFamily="2" charset="-128"/>
                </a:endParaRPr>
              </a:p>
              <a:p>
                <a:r>
                  <a:rPr kumimoji="1" lang="zh-TW" altLang="en-US" sz="2400" dirty="0">
                    <a:latin typeface="Heiti SC Medium" pitchFamily="2" charset="-128"/>
                    <a:ea typeface="Heiti SC Medium" pitchFamily="2" charset="-128"/>
                  </a:rPr>
                  <a:t>通常</a:t>
                </a:r>
                <a:r>
                  <a:rPr kumimoji="1" lang="zh-TW" altLang="en-US" sz="2400" dirty="0"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設定為</a:t>
                </a:r>
                <a:r>
                  <a:rPr kumimoji="1" lang="en-US" altLang="zh-TW" sz="2400" dirty="0"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0</a:t>
                </a:r>
                <a:r>
                  <a:rPr kumimoji="1" lang="zh-TW" altLang="en-US" sz="2400" dirty="0"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與</a:t>
                </a:r>
                <a:r>
                  <a:rPr kumimoji="1" lang="en-US" altLang="zh-TW" sz="2400" dirty="0"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1</a:t>
                </a:r>
                <a:r>
                  <a:rPr kumimoji="1" lang="zh-TW" altLang="en-US" sz="2400" dirty="0">
                    <a:highlight>
                      <a:srgbClr val="FFFF00"/>
                    </a:highlight>
                    <a:latin typeface="Heiti SC Medium" pitchFamily="2" charset="-128"/>
                    <a:ea typeface="Heiti SC Medium" pitchFamily="2" charset="-128"/>
                  </a:rPr>
                  <a:t>之間</a:t>
                </a:r>
                <a:r>
                  <a:rPr kumimoji="1" lang="zh-TW" altLang="en-US" sz="2400" dirty="0">
                    <a:latin typeface="Heiti SC Medium" pitchFamily="2" charset="-128"/>
                    <a:ea typeface="Heiti SC Medium" pitchFamily="2" charset="-128"/>
                  </a:rPr>
                  <a:t>的數字。</a:t>
                </a:r>
                <a:endParaRPr kumimoji="1" lang="en-US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E2E0F20-A9E3-A145-9841-82A878CDF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554" y="3752441"/>
                <a:ext cx="4493538" cy="1200329"/>
              </a:xfrm>
              <a:prstGeom prst="rect">
                <a:avLst/>
              </a:prstGeom>
              <a:blipFill>
                <a:blip r:embed="rId4"/>
                <a:stretch>
                  <a:fillRect l="-1972" t="-5263" r="-112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7C91E99-41B5-B64F-9096-27383BE5B029}"/>
              </a:ext>
            </a:extLst>
          </p:cNvPr>
          <p:cNvCxnSpPr>
            <a:cxnSpLocks/>
            <a:stCxn id="14" idx="0"/>
            <a:endCxn id="18" idx="4"/>
          </p:cNvCxnSpPr>
          <p:nvPr/>
        </p:nvCxnSpPr>
        <p:spPr>
          <a:xfrm flipV="1">
            <a:off x="8960323" y="2740497"/>
            <a:ext cx="1532" cy="1011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5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886910" y="36464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577492" y="2819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CA1172-27FE-E641-9D09-0CB0CD75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1" b="9367"/>
          <a:stretch/>
        </p:blipFill>
        <p:spPr>
          <a:xfrm>
            <a:off x="2290860" y="3152493"/>
            <a:ext cx="2698272" cy="3340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4C3B9E-A4BB-7043-95FB-B6AD4BFB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" b="10397"/>
          <a:stretch/>
        </p:blipFill>
        <p:spPr>
          <a:xfrm rot="16200000">
            <a:off x="7032309" y="2697515"/>
            <a:ext cx="2757247" cy="4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57DA51A-E51B-C14B-8FA4-D4C3E5AFE13C}"/>
              </a:ext>
            </a:extLst>
          </p:cNvPr>
          <p:cNvSpPr/>
          <p:nvPr/>
        </p:nvSpPr>
        <p:spPr>
          <a:xfrm>
            <a:off x="396241" y="3573676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1F438D-51D2-804C-A01D-6782A1DD9F89}"/>
              </a:ext>
            </a:extLst>
          </p:cNvPr>
          <p:cNvSpPr/>
          <p:nvPr/>
        </p:nvSpPr>
        <p:spPr>
          <a:xfrm>
            <a:off x="2802761" y="3483125"/>
            <a:ext cx="2414016" cy="14173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2DEAA0F-C88F-D742-B274-8539EA89E0FB}"/>
              </a:ext>
            </a:extLst>
          </p:cNvPr>
          <p:cNvSpPr/>
          <p:nvPr/>
        </p:nvSpPr>
        <p:spPr>
          <a:xfrm>
            <a:off x="3850379" y="3833545"/>
            <a:ext cx="1149849" cy="7802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/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E672-D751-244B-804F-1A7A5537D7D3}"/>
              </a:ext>
            </a:extLst>
          </p:cNvPr>
          <p:cNvSpPr txBox="1"/>
          <p:nvPr/>
        </p:nvSpPr>
        <p:spPr>
          <a:xfrm>
            <a:off x="838200" y="5691020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這個演算法主要的設計原理是透過誤差來決定權重需要多少調整，</a:t>
            </a: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如果誤差很大，權重調整的幅度就會大，反之則調整幅度就會小。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87B2C26-652B-834C-B9EE-6B0B2C047164}"/>
              </a:ext>
            </a:extLst>
          </p:cNvPr>
          <p:cNvSpPr/>
          <p:nvPr/>
        </p:nvSpPr>
        <p:spPr>
          <a:xfrm>
            <a:off x="6589779" y="3573675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4530AA-4EA9-3742-9EF2-E6DF12FF114F}"/>
              </a:ext>
            </a:extLst>
          </p:cNvPr>
          <p:cNvSpPr/>
          <p:nvPr/>
        </p:nvSpPr>
        <p:spPr>
          <a:xfrm>
            <a:off x="9011896" y="3483125"/>
            <a:ext cx="2414016" cy="14173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BC12EF-94AF-ED46-9785-156F2ADB449B}"/>
              </a:ext>
            </a:extLst>
          </p:cNvPr>
          <p:cNvSpPr/>
          <p:nvPr/>
        </p:nvSpPr>
        <p:spPr>
          <a:xfrm>
            <a:off x="10059514" y="3833545"/>
            <a:ext cx="1149849" cy="7802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/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DFBE0C-37A5-E540-9880-597B1344867F}"/>
              </a:ext>
            </a:extLst>
          </p:cNvPr>
          <p:cNvSpPr txBox="1"/>
          <p:nvPr/>
        </p:nvSpPr>
        <p:spPr>
          <a:xfrm>
            <a:off x="4266694" y="352984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較大的誤差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9C942D-653A-F942-9DE9-76F9D032E245}"/>
              </a:ext>
            </a:extLst>
          </p:cNvPr>
          <p:cNvSpPr txBox="1"/>
          <p:nvPr/>
        </p:nvSpPr>
        <p:spPr>
          <a:xfrm>
            <a:off x="10475829" y="352984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較小的誤差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4DA6B0-93F7-484A-8582-B7FE741DBD04}"/>
              </a:ext>
            </a:extLst>
          </p:cNvPr>
          <p:cNvSpPr txBox="1"/>
          <p:nvPr/>
        </p:nvSpPr>
        <p:spPr>
          <a:xfrm>
            <a:off x="10297257" y="4699156"/>
            <a:ext cx="14670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較少的調整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9ED258-26FD-B24F-B373-832B23112BC5}"/>
              </a:ext>
            </a:extLst>
          </p:cNvPr>
          <p:cNvSpPr txBox="1"/>
          <p:nvPr/>
        </p:nvSpPr>
        <p:spPr>
          <a:xfrm>
            <a:off x="4088122" y="4699156"/>
            <a:ext cx="14670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較多的調整</a:t>
            </a:r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DD61E9DB-3BC2-024C-9065-8CC8C83C535B}"/>
              </a:ext>
            </a:extLst>
          </p:cNvPr>
          <p:cNvSpPr/>
          <p:nvPr/>
        </p:nvSpPr>
        <p:spPr>
          <a:xfrm>
            <a:off x="5486400" y="4389120"/>
            <a:ext cx="828453" cy="1304544"/>
          </a:xfrm>
          <a:custGeom>
            <a:avLst/>
            <a:gdLst>
              <a:gd name="connsiteX0" fmla="*/ 536448 w 828453"/>
              <a:gd name="connsiteY0" fmla="*/ 1304544 h 1304544"/>
              <a:gd name="connsiteX1" fmla="*/ 804672 w 828453"/>
              <a:gd name="connsiteY1" fmla="*/ 768096 h 1304544"/>
              <a:gd name="connsiteX2" fmla="*/ 0 w 828453"/>
              <a:gd name="connsiteY2" fmla="*/ 0 h 13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53" h="1304544">
                <a:moveTo>
                  <a:pt x="536448" y="1304544"/>
                </a:moveTo>
                <a:cubicBezTo>
                  <a:pt x="715264" y="1145032"/>
                  <a:pt x="894080" y="985520"/>
                  <a:pt x="804672" y="768096"/>
                </a:cubicBezTo>
                <a:cubicBezTo>
                  <a:pt x="715264" y="550672"/>
                  <a:pt x="357632" y="275336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A7C149D9-701C-7740-A6F7-6506F6B4A46E}"/>
              </a:ext>
            </a:extLst>
          </p:cNvPr>
          <p:cNvSpPr/>
          <p:nvPr/>
        </p:nvSpPr>
        <p:spPr>
          <a:xfrm>
            <a:off x="6042188" y="4686749"/>
            <a:ext cx="2901696" cy="999744"/>
          </a:xfrm>
          <a:custGeom>
            <a:avLst/>
            <a:gdLst>
              <a:gd name="connsiteX0" fmla="*/ 0 w 2901696"/>
              <a:gd name="connsiteY0" fmla="*/ 999744 h 999744"/>
              <a:gd name="connsiteX1" fmla="*/ 950976 w 2901696"/>
              <a:gd name="connsiteY1" fmla="*/ 304800 h 999744"/>
              <a:gd name="connsiteX2" fmla="*/ 2901696 w 2901696"/>
              <a:gd name="connsiteY2" fmla="*/ 0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696" h="999744">
                <a:moveTo>
                  <a:pt x="0" y="999744"/>
                </a:moveTo>
                <a:cubicBezTo>
                  <a:pt x="233680" y="735584"/>
                  <a:pt x="467360" y="471424"/>
                  <a:pt x="950976" y="304800"/>
                </a:cubicBezTo>
                <a:cubicBezTo>
                  <a:pt x="1434592" y="138176"/>
                  <a:pt x="2168144" y="69088"/>
                  <a:pt x="2901696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雖然我們分析了這個演算法為何這樣設計，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但為了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更容易理解這個演算法設計的用意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讓我們用先前健康照護的例子來理解這個演算法吧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45" y="3607653"/>
            <a:ext cx="6070363" cy="22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6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A36EE30-FF59-7144-981D-E62C0406025E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2DD31372-3B26-764C-995A-40688656B593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469631" y="3453997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180956" y="391125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若在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、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皆為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的情況下，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輸入國裕的資料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</p:spTree>
    <p:extLst>
      <p:ext uri="{BB962C8B-B14F-4D97-AF65-F5344CB8AC3E}">
        <p14:creationId xmlns:p14="http://schemas.microsoft.com/office/powerpoint/2010/main" val="3298326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467934" y="391169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B50A8D4B-3279-1744-92B6-9F7B6DABA4AE}"/>
              </a:ext>
            </a:extLst>
          </p:cNvPr>
          <p:cNvSpPr/>
          <p:nvPr/>
        </p:nvSpPr>
        <p:spPr>
          <a:xfrm>
            <a:off x="8802624" y="4742688"/>
            <a:ext cx="649240" cy="1207008"/>
          </a:xfrm>
          <a:custGeom>
            <a:avLst/>
            <a:gdLst>
              <a:gd name="connsiteX0" fmla="*/ 390144 w 649240"/>
              <a:gd name="connsiteY0" fmla="*/ 0 h 1207008"/>
              <a:gd name="connsiteX1" fmla="*/ 633984 w 649240"/>
              <a:gd name="connsiteY1" fmla="*/ 487680 h 1207008"/>
              <a:gd name="connsiteX2" fmla="*/ 0 w 649240"/>
              <a:gd name="connsiteY2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40" h="1207008">
                <a:moveTo>
                  <a:pt x="390144" y="0"/>
                </a:moveTo>
                <a:cubicBezTo>
                  <a:pt x="544576" y="143256"/>
                  <a:pt x="699008" y="286512"/>
                  <a:pt x="633984" y="487680"/>
                </a:cubicBezTo>
                <a:cubicBezTo>
                  <a:pt x="568960" y="688848"/>
                  <a:pt x="284480" y="947928"/>
                  <a:pt x="0" y="120700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0E1E927-8B31-D846-9E59-8CDEE5D3B0E8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5A0D4C9C-50D5-5E4D-B500-D9FBE79AE95D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2F01700-021B-594D-8034-A4386C438A8C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646BF86-8345-CD4F-9E4C-5E6EBABA3C68}"/>
              </a:ext>
            </a:extLst>
          </p:cNvPr>
          <p:cNvSpPr txBox="1"/>
          <p:nvPr/>
        </p:nvSpPr>
        <p:spPr>
          <a:xfrm>
            <a:off x="469631" y="3453997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925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534683"/>
            <a:ext cx="4408848" cy="756507"/>
            <a:chOff x="8307661" y="5918165"/>
            <a:chExt cx="4408848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4408848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448956" y="6046752"/>
                  <a:ext cx="41262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=100−0=100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956" y="6046752"/>
                  <a:ext cx="412625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356960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410C086C-473B-7B49-A62E-8B5D02DAB672}"/>
              </a:ext>
            </a:extLst>
          </p:cNvPr>
          <p:cNvSpPr/>
          <p:nvPr/>
        </p:nvSpPr>
        <p:spPr>
          <a:xfrm>
            <a:off x="10500286" y="2490953"/>
            <a:ext cx="967666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7A9BC0B-FD94-D544-A077-1374DD3D92C7}"/>
              </a:ext>
            </a:extLst>
          </p:cNvPr>
          <p:cNvSpPr/>
          <p:nvPr/>
        </p:nvSpPr>
        <p:spPr>
          <a:xfrm>
            <a:off x="10290974" y="3634211"/>
            <a:ext cx="1462701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3EF861E2-EC2B-A74F-883B-0B2D9535D4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277" b="38190"/>
          <a:stretch/>
        </p:blipFill>
        <p:spPr>
          <a:xfrm>
            <a:off x="7237536" y="753452"/>
            <a:ext cx="4623430" cy="400110"/>
          </a:xfrm>
          <a:prstGeom prst="rect">
            <a:avLst/>
          </a:prstGeom>
        </p:spPr>
      </p:pic>
      <p:sp>
        <p:nvSpPr>
          <p:cNvPr id="8" name="手繪多邊形 7">
            <a:extLst>
              <a:ext uri="{FF2B5EF4-FFF2-40B4-BE49-F238E27FC236}">
                <a16:creationId xmlns:a16="http://schemas.microsoft.com/office/drawing/2014/main" id="{8DB3EFCF-64A2-9349-8EE3-CFF6539EB081}"/>
              </a:ext>
            </a:extLst>
          </p:cNvPr>
          <p:cNvSpPr/>
          <p:nvPr/>
        </p:nvSpPr>
        <p:spPr>
          <a:xfrm>
            <a:off x="11631168" y="2987040"/>
            <a:ext cx="219576" cy="670560"/>
          </a:xfrm>
          <a:custGeom>
            <a:avLst/>
            <a:gdLst>
              <a:gd name="connsiteX0" fmla="*/ 0 w 219576"/>
              <a:gd name="connsiteY0" fmla="*/ 0 h 670560"/>
              <a:gd name="connsiteX1" fmla="*/ 219456 w 219576"/>
              <a:gd name="connsiteY1" fmla="*/ 256032 h 670560"/>
              <a:gd name="connsiteX2" fmla="*/ 24384 w 219576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576" h="670560">
                <a:moveTo>
                  <a:pt x="0" y="0"/>
                </a:moveTo>
                <a:cubicBezTo>
                  <a:pt x="107696" y="72136"/>
                  <a:pt x="215392" y="144272"/>
                  <a:pt x="219456" y="256032"/>
                </a:cubicBezTo>
                <a:cubicBezTo>
                  <a:pt x="223520" y="367792"/>
                  <a:pt x="123952" y="519176"/>
                  <a:pt x="24384" y="6705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F6CE17A3-2D2D-B047-89BD-20CFAAC75EC2}"/>
              </a:ext>
            </a:extLst>
          </p:cNvPr>
          <p:cNvGrpSpPr/>
          <p:nvPr/>
        </p:nvGrpSpPr>
        <p:grpSpPr>
          <a:xfrm>
            <a:off x="4041514" y="5044852"/>
            <a:ext cx="7876033" cy="1361406"/>
            <a:chOff x="4041514" y="5044852"/>
            <a:chExt cx="7876033" cy="1361406"/>
          </a:xfrm>
        </p:grpSpPr>
        <p:sp>
          <p:nvSpPr>
            <p:cNvPr id="43" name="圓角矩形 42">
              <a:extLst>
                <a:ext uri="{FF2B5EF4-FFF2-40B4-BE49-F238E27FC236}">
                  <a16:creationId xmlns:a16="http://schemas.microsoft.com/office/drawing/2014/main" id="{6F5211DC-DFDE-A94D-B49C-C0BF43948111}"/>
                </a:ext>
              </a:extLst>
            </p:cNvPr>
            <p:cNvSpPr/>
            <p:nvPr/>
          </p:nvSpPr>
          <p:spPr>
            <a:xfrm>
              <a:off x="4041514" y="5794258"/>
              <a:ext cx="7876032" cy="612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圓角矩形 43">
              <a:extLst>
                <a:ext uri="{FF2B5EF4-FFF2-40B4-BE49-F238E27FC236}">
                  <a16:creationId xmlns:a16="http://schemas.microsoft.com/office/drawing/2014/main" id="{88228685-D573-DF41-BC42-0E3ABD6EF6D0}"/>
                </a:ext>
              </a:extLst>
            </p:cNvPr>
            <p:cNvSpPr/>
            <p:nvPr/>
          </p:nvSpPr>
          <p:spPr>
            <a:xfrm>
              <a:off x="4041515" y="5044852"/>
              <a:ext cx="7876032" cy="612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4AC326A7-B3D3-4649-85A9-0CBA290182E8}"/>
                    </a:ext>
                  </a:extLst>
                </p:cNvPr>
                <p:cNvSpPr txBox="1"/>
                <p:nvPr/>
              </p:nvSpPr>
              <p:spPr>
                <a:xfrm>
                  <a:off x="4307788" y="5116980"/>
                  <a:ext cx="7343485" cy="1209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4AC326A7-B3D3-4649-85A9-0CBA29018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788" y="5116980"/>
                  <a:ext cx="7343485" cy="120962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8996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EEBEE1-2C0C-7640-BCB5-47015308EFBE}"/>
              </a:ext>
            </a:extLst>
          </p:cNvPr>
          <p:cNvSpPr txBox="1"/>
          <p:nvPr/>
        </p:nvSpPr>
        <p:spPr>
          <a:xfrm>
            <a:off x="540727" y="5514434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學習率太高或太低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會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有什麼影響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B9EEB0D-5B27-684C-BB0A-93B23D2932B8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C8E04A6-8D19-3C43-B80A-C48403752793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EF745A25-FD11-4841-B625-C702FACF3ACB}"/>
              </a:ext>
            </a:extLst>
          </p:cNvPr>
          <p:cNvGrpSpPr/>
          <p:nvPr/>
        </p:nvGrpSpPr>
        <p:grpSpPr>
          <a:xfrm>
            <a:off x="7180956" y="2534683"/>
            <a:ext cx="4408848" cy="756507"/>
            <a:chOff x="8307661" y="5918165"/>
            <a:chExt cx="4408848" cy="756507"/>
          </a:xfrm>
        </p:grpSpPr>
        <p:sp>
          <p:nvSpPr>
            <p:cNvPr id="62" name="圓角矩形 61">
              <a:extLst>
                <a:ext uri="{FF2B5EF4-FFF2-40B4-BE49-F238E27FC236}">
                  <a16:creationId xmlns:a16="http://schemas.microsoft.com/office/drawing/2014/main" id="{3360180B-0FA1-924D-8ECD-0816DD69DB58}"/>
                </a:ext>
              </a:extLst>
            </p:cNvPr>
            <p:cNvSpPr/>
            <p:nvPr/>
          </p:nvSpPr>
          <p:spPr>
            <a:xfrm>
              <a:off x="8307661" y="5918165"/>
              <a:ext cx="4408848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34BB6E19-7DB3-0749-97E3-067553436AC7}"/>
                    </a:ext>
                  </a:extLst>
                </p:cNvPr>
                <p:cNvSpPr txBox="1"/>
                <p:nvPr/>
              </p:nvSpPr>
              <p:spPr>
                <a:xfrm>
                  <a:off x="8448956" y="6046752"/>
                  <a:ext cx="412625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=100−0=100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34BB6E19-7DB3-0749-97E3-067553436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956" y="6046752"/>
                  <a:ext cx="412625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8DEB87CF-7869-9E4F-9E12-16D84F4305A0}"/>
              </a:ext>
            </a:extLst>
          </p:cNvPr>
          <p:cNvGrpSpPr/>
          <p:nvPr/>
        </p:nvGrpSpPr>
        <p:grpSpPr>
          <a:xfrm>
            <a:off x="7180956" y="3569603"/>
            <a:ext cx="4736591" cy="945072"/>
            <a:chOff x="6601969" y="5356950"/>
            <a:chExt cx="4736591" cy="945072"/>
          </a:xfrm>
        </p:grpSpPr>
        <p:sp>
          <p:nvSpPr>
            <p:cNvPr id="65" name="圓角矩形 64">
              <a:extLst>
                <a:ext uri="{FF2B5EF4-FFF2-40B4-BE49-F238E27FC236}">
                  <a16:creationId xmlns:a16="http://schemas.microsoft.com/office/drawing/2014/main" id="{67BB56E7-3279-1C4F-B85C-E27BF382A198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87BDD0D6-5F6C-BA40-8F10-97AA8405A606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2ACF31B-BABF-D948-BD5F-B401B1B63913}"/>
              </a:ext>
            </a:extLst>
          </p:cNvPr>
          <p:cNvGrpSpPr/>
          <p:nvPr/>
        </p:nvGrpSpPr>
        <p:grpSpPr>
          <a:xfrm>
            <a:off x="4041514" y="5044852"/>
            <a:ext cx="7876033" cy="1361406"/>
            <a:chOff x="4041514" y="5044852"/>
            <a:chExt cx="7876033" cy="1361406"/>
          </a:xfrm>
        </p:grpSpPr>
        <p:sp>
          <p:nvSpPr>
            <p:cNvPr id="73" name="圓角矩形 72">
              <a:extLst>
                <a:ext uri="{FF2B5EF4-FFF2-40B4-BE49-F238E27FC236}">
                  <a16:creationId xmlns:a16="http://schemas.microsoft.com/office/drawing/2014/main" id="{6BEEC8B7-7402-0946-B96B-BEEFBE0CB23E}"/>
                </a:ext>
              </a:extLst>
            </p:cNvPr>
            <p:cNvSpPr/>
            <p:nvPr/>
          </p:nvSpPr>
          <p:spPr>
            <a:xfrm>
              <a:off x="4041514" y="5794258"/>
              <a:ext cx="7876032" cy="612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圓角矩形 67">
              <a:extLst>
                <a:ext uri="{FF2B5EF4-FFF2-40B4-BE49-F238E27FC236}">
                  <a16:creationId xmlns:a16="http://schemas.microsoft.com/office/drawing/2014/main" id="{4F7D7363-F32B-3940-B205-DE67DB923B7E}"/>
                </a:ext>
              </a:extLst>
            </p:cNvPr>
            <p:cNvSpPr/>
            <p:nvPr/>
          </p:nvSpPr>
          <p:spPr>
            <a:xfrm>
              <a:off x="4041515" y="5044852"/>
              <a:ext cx="7876032" cy="612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C030BBE-A7EA-6248-87BC-3ADA2BDA35E7}"/>
                    </a:ext>
                  </a:extLst>
                </p:cNvPr>
                <p:cNvSpPr txBox="1"/>
                <p:nvPr/>
              </p:nvSpPr>
              <p:spPr>
                <a:xfrm>
                  <a:off x="4307788" y="5116980"/>
                  <a:ext cx="7343485" cy="12096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69" name="文字方塊 68">
                  <a:extLst>
                    <a:ext uri="{FF2B5EF4-FFF2-40B4-BE49-F238E27FC236}">
                      <a16:creationId xmlns:a16="http://schemas.microsoft.com/office/drawing/2014/main" id="{1C030BBE-A7EA-6248-87BC-3ADA2BDA3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788" y="5116980"/>
                  <a:ext cx="7343485" cy="12096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7270CB6B-8019-8B4E-A56A-DA405CD60751}"/>
              </a:ext>
            </a:extLst>
          </p:cNvPr>
          <p:cNvSpPr/>
          <p:nvPr/>
        </p:nvSpPr>
        <p:spPr>
          <a:xfrm>
            <a:off x="9385380" y="4886898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D5F7297-22FB-824E-8935-A8A9406F0E0F}"/>
              </a:ext>
            </a:extLst>
          </p:cNvPr>
          <p:cNvSpPr/>
          <p:nvPr/>
        </p:nvSpPr>
        <p:spPr>
          <a:xfrm>
            <a:off x="9421701" y="5681103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3059597E-65CE-CD46-BFAE-FD27B64D97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277" b="38190"/>
          <a:stretch/>
        </p:blipFill>
        <p:spPr>
          <a:xfrm>
            <a:off x="7237536" y="753452"/>
            <a:ext cx="462343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4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D083732-20C9-9B4A-B6AC-5C3C8F28A284}"/>
              </a:ext>
            </a:extLst>
          </p:cNvPr>
          <p:cNvGrpSpPr/>
          <p:nvPr/>
        </p:nvGrpSpPr>
        <p:grpSpPr>
          <a:xfrm>
            <a:off x="1825366" y="3872612"/>
            <a:ext cx="8250219" cy="2846153"/>
            <a:chOff x="1825366" y="3872612"/>
            <a:chExt cx="8250219" cy="2846153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DFEC6D4C-8CED-4B44-BE5D-564F4E932377}"/>
                </a:ext>
              </a:extLst>
            </p:cNvPr>
            <p:cNvSpPr/>
            <p:nvPr/>
          </p:nvSpPr>
          <p:spPr>
            <a:xfrm>
              <a:off x="1825366" y="5336550"/>
              <a:ext cx="8248343" cy="13822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43F6F890-C10E-8D43-8960-98DDAC0C87DB}"/>
                </a:ext>
              </a:extLst>
            </p:cNvPr>
            <p:cNvSpPr/>
            <p:nvPr/>
          </p:nvSpPr>
          <p:spPr>
            <a:xfrm>
              <a:off x="1827242" y="3872612"/>
              <a:ext cx="8248343" cy="13822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FD20EDC4-02BF-084B-94E3-C07DE97DDFB2}"/>
                    </a:ext>
                  </a:extLst>
                </p:cNvPr>
                <p:cNvSpPr txBox="1"/>
                <p:nvPr/>
              </p:nvSpPr>
              <p:spPr>
                <a:xfrm>
                  <a:off x="2407469" y="3936230"/>
                  <a:ext cx="7173567" cy="2705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FD20EDC4-02BF-084B-94E3-C07DE97DD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469" y="3936230"/>
                  <a:ext cx="7173567" cy="27055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4619A-30AF-5242-BB50-C6430D702F36}"/>
              </a:ext>
            </a:extLst>
          </p:cNvPr>
          <p:cNvSpPr txBox="1"/>
          <p:nvPr/>
        </p:nvSpPr>
        <p:spPr>
          <a:xfrm>
            <a:off x="8350160" y="4422178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設定學習率</a:t>
            </a:r>
            <a:endParaRPr kumimoji="1" lang="en-US" altLang="zh-TW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為</a:t>
            </a:r>
            <a:r>
              <a:rPr kumimoji="1" lang="en-US" altLang="zh-TW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0.0001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AA5CB7C-FACD-6645-86C9-825A63EE1FA1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B6341B-88E2-D148-B01C-F69A48015377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C53BA21-C654-CE4E-B383-FB1B8BDCE427}"/>
              </a:ext>
            </a:extLst>
          </p:cNvPr>
          <p:cNvSpPr/>
          <p:nvPr/>
        </p:nvSpPr>
        <p:spPr>
          <a:xfrm>
            <a:off x="7475662" y="3757222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2E7A9BD-5733-7B4D-A73A-84B3749FCE94}"/>
              </a:ext>
            </a:extLst>
          </p:cNvPr>
          <p:cNvSpPr/>
          <p:nvPr/>
        </p:nvSpPr>
        <p:spPr>
          <a:xfrm>
            <a:off x="7486423" y="5253175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5C52F263-9B7E-C440-95E6-C9BB6DD83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77" b="38190"/>
          <a:stretch/>
        </p:blipFill>
        <p:spPr>
          <a:xfrm>
            <a:off x="7237536" y="753452"/>
            <a:ext cx="462343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12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877A385-3FFB-B94E-A3E6-AA42F0778A5F}"/>
              </a:ext>
            </a:extLst>
          </p:cNvPr>
          <p:cNvSpPr txBox="1"/>
          <p:nvPr/>
        </p:nvSpPr>
        <p:spPr>
          <a:xfrm>
            <a:off x="7693342" y="2892573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8277218-53BA-BB43-98F9-8FF08129BEC6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C137873-6F50-7A41-B912-481B7E1E7EC9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1A853C7-2713-C544-9567-C2A50A0F852C}"/>
              </a:ext>
            </a:extLst>
          </p:cNvPr>
          <p:cNvGrpSpPr/>
          <p:nvPr/>
        </p:nvGrpSpPr>
        <p:grpSpPr>
          <a:xfrm>
            <a:off x="1825366" y="3872612"/>
            <a:ext cx="8250219" cy="2846153"/>
            <a:chOff x="1825366" y="3872612"/>
            <a:chExt cx="8250219" cy="2846153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81F0DD00-7D07-4947-933A-77C63D736BE7}"/>
                </a:ext>
              </a:extLst>
            </p:cNvPr>
            <p:cNvSpPr/>
            <p:nvPr/>
          </p:nvSpPr>
          <p:spPr>
            <a:xfrm>
              <a:off x="1825366" y="5336550"/>
              <a:ext cx="8248343" cy="13822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65FB542A-7A53-C648-96A9-13C700BD202A}"/>
                </a:ext>
              </a:extLst>
            </p:cNvPr>
            <p:cNvSpPr/>
            <p:nvPr/>
          </p:nvSpPr>
          <p:spPr>
            <a:xfrm>
              <a:off x="1827242" y="3872612"/>
              <a:ext cx="8248343" cy="138221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2286548-DD0C-5641-84F1-629E87EEFF0A}"/>
                    </a:ext>
                  </a:extLst>
                </p:cNvPr>
                <p:cNvSpPr txBox="1"/>
                <p:nvPr/>
              </p:nvSpPr>
              <p:spPr>
                <a:xfrm>
                  <a:off x="2407469" y="3936230"/>
                  <a:ext cx="7173567" cy="2705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0.7</m:t>
                        </m:r>
                      </m:oMath>
                    </m:oMathPara>
                  </a14:m>
                  <a:endParaRPr kumimoji="1" lang="en-US" altLang="zh-TW" sz="2400" dirty="0">
                    <a:highlight>
                      <a:srgbClr val="00FFFF"/>
                    </a:highlight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en-US" altLang="zh-TW" sz="2400" dirty="0">
                    <a:highlight>
                      <a:srgbClr val="00FF00"/>
                    </a:highlight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2286548-DD0C-5641-84F1-629E87EEF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469" y="3936230"/>
                  <a:ext cx="7173567" cy="27055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9" name="圖片 38">
            <a:extLst>
              <a:ext uri="{FF2B5EF4-FFF2-40B4-BE49-F238E27FC236}">
                <a16:creationId xmlns:a16="http://schemas.microsoft.com/office/drawing/2014/main" id="{F35AB88C-CC52-FA4F-B037-68D6F958E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77" b="38190"/>
          <a:stretch/>
        </p:blipFill>
        <p:spPr>
          <a:xfrm>
            <a:off x="7237536" y="753452"/>
            <a:ext cx="462343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00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=70∗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+100∗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985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DEC4971-970C-4B42-894E-41EB5AFF3E4C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AFD78F7-3684-B347-8D76-D4B28D0DF727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B400A44-11A2-E54C-BC8C-721B46CFB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77" b="38190"/>
          <a:stretch/>
        </p:blipFill>
        <p:spPr>
          <a:xfrm>
            <a:off x="7237536" y="753452"/>
            <a:ext cx="462343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87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=70∗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+100∗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985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1C00B7-3887-3F46-BE7A-63F972AEF1B9}"/>
              </a:ext>
            </a:extLst>
          </p:cNvPr>
          <p:cNvSpPr txBox="1"/>
          <p:nvPr/>
        </p:nvSpPr>
        <p:spPr>
          <a:xfrm>
            <a:off x="3893195" y="545994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3ADE065-E3E1-FA42-8529-3110DF893DE4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F243DAE-BB74-854C-A947-445175736A41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01CA79B4-5179-ED40-B4EB-D5EBD8C98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77" b="38190"/>
          <a:stretch/>
        </p:blipFill>
        <p:spPr>
          <a:xfrm>
            <a:off x="7180956" y="3399624"/>
            <a:ext cx="462343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4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306494-855F-0A4F-8AE7-508FAD6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1" y="3419525"/>
            <a:ext cx="2536441" cy="25364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F87F08-9999-5947-B2E1-14127350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18650"/>
          <a:stretch/>
        </p:blipFill>
        <p:spPr>
          <a:xfrm>
            <a:off x="7115195" y="2875205"/>
            <a:ext cx="2782944" cy="37773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6F8B-090E-8946-BF47-8FA2B9645208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09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=70∗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+100∗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103257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985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74572" y="551737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3888116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100−149=−49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3888116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3ADE065-E3E1-FA42-8529-3110DF893DE4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F243DAE-BB74-854C-A947-445175736A41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F3AF085-E2F7-0045-8478-C5189617E4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277" b="38190"/>
          <a:stretch/>
        </p:blipFill>
        <p:spPr>
          <a:xfrm>
            <a:off x="7180956" y="3399624"/>
            <a:ext cx="462343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4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942482" y="2551296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395063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100−149=−49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3950633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6942482" y="3855559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10030877" y="293621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9966332" y="3956666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DC30B34-61B7-194B-ADFD-1A203F43B54D}"/>
              </a:ext>
            </a:extLst>
          </p:cNvPr>
          <p:cNvSpPr txBox="1"/>
          <p:nvPr/>
        </p:nvSpPr>
        <p:spPr>
          <a:xfrm>
            <a:off x="3987827" y="3953581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再次調整權重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的話，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應該如何計算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06BD1BF-4AD0-594C-B03B-DF7FC54F590D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065BAEE-C3F7-9E42-B20F-64A167F8C9BD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14F877F1-6EB5-4D43-A461-E0E3A96DB412}"/>
              </a:ext>
            </a:extLst>
          </p:cNvPr>
          <p:cNvSpPr/>
          <p:nvPr/>
        </p:nvSpPr>
        <p:spPr>
          <a:xfrm>
            <a:off x="11545824" y="3389376"/>
            <a:ext cx="296836" cy="780288"/>
          </a:xfrm>
          <a:custGeom>
            <a:avLst/>
            <a:gdLst>
              <a:gd name="connsiteX0" fmla="*/ 146304 w 296836"/>
              <a:gd name="connsiteY0" fmla="*/ 0 h 780288"/>
              <a:gd name="connsiteX1" fmla="*/ 292608 w 296836"/>
              <a:gd name="connsiteY1" fmla="*/ 414528 h 780288"/>
              <a:gd name="connsiteX2" fmla="*/ 0 w 296836"/>
              <a:gd name="connsiteY2" fmla="*/ 780288 h 78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836" h="780288">
                <a:moveTo>
                  <a:pt x="146304" y="0"/>
                </a:moveTo>
                <a:cubicBezTo>
                  <a:pt x="231648" y="142240"/>
                  <a:pt x="316992" y="284480"/>
                  <a:pt x="292608" y="414528"/>
                </a:cubicBezTo>
                <a:cubicBezTo>
                  <a:pt x="268224" y="544576"/>
                  <a:pt x="134112" y="662432"/>
                  <a:pt x="0" y="78028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9F9C6543-86F7-914E-893D-F1278DD201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277" b="38190"/>
          <a:stretch/>
        </p:blipFill>
        <p:spPr>
          <a:xfrm>
            <a:off x="7237536" y="753452"/>
            <a:ext cx="462343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48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909372" y="149609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4E24C69-A9B9-B546-963A-221FEB787A01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3E4B5E7-744F-4A40-B8E4-306A0D3BF73B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208CE00-189F-7245-8980-9745B5C512AA}"/>
              </a:ext>
            </a:extLst>
          </p:cNvPr>
          <p:cNvGrpSpPr/>
          <p:nvPr/>
        </p:nvGrpSpPr>
        <p:grpSpPr>
          <a:xfrm>
            <a:off x="6942482" y="2125069"/>
            <a:ext cx="4869701" cy="1147760"/>
            <a:chOff x="674571" y="5412123"/>
            <a:chExt cx="4869701" cy="1147760"/>
          </a:xfrm>
        </p:grpSpPr>
        <p:sp>
          <p:nvSpPr>
            <p:cNvPr id="53" name="圓角矩形 52">
              <a:extLst>
                <a:ext uri="{FF2B5EF4-FFF2-40B4-BE49-F238E27FC236}">
                  <a16:creationId xmlns:a16="http://schemas.microsoft.com/office/drawing/2014/main" id="{5D5A127E-5322-0545-9430-6BBE74C5F2DA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8F84663-7B09-BF41-9740-368112ECD7F4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395063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100−149=−49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3950633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CC3A51F-98F4-F647-A598-38939CAEDAF2}"/>
              </a:ext>
            </a:extLst>
          </p:cNvPr>
          <p:cNvGrpSpPr/>
          <p:nvPr/>
        </p:nvGrpSpPr>
        <p:grpSpPr>
          <a:xfrm>
            <a:off x="6942482" y="3429332"/>
            <a:ext cx="4736591" cy="945072"/>
            <a:chOff x="6601969" y="5356950"/>
            <a:chExt cx="4736591" cy="945072"/>
          </a:xfrm>
        </p:grpSpPr>
        <p:sp>
          <p:nvSpPr>
            <p:cNvPr id="56" name="圓角矩形 55">
              <a:extLst>
                <a:ext uri="{FF2B5EF4-FFF2-40B4-BE49-F238E27FC236}">
                  <a16:creationId xmlns:a16="http://schemas.microsoft.com/office/drawing/2014/main" id="{73DEFF3E-CB80-1948-B04E-605FAB73C90B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D43B12BB-A22C-4D42-A8AF-1D292C239A7D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橢圓 57">
            <a:extLst>
              <a:ext uri="{FF2B5EF4-FFF2-40B4-BE49-F238E27FC236}">
                <a16:creationId xmlns:a16="http://schemas.microsoft.com/office/drawing/2014/main" id="{B4F2235D-8640-2340-A0C9-CFD4E1E2A167}"/>
              </a:ext>
            </a:extLst>
          </p:cNvPr>
          <p:cNvSpPr/>
          <p:nvPr/>
        </p:nvSpPr>
        <p:spPr>
          <a:xfrm>
            <a:off x="10030877" y="2509988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73D90B04-546A-3B4B-A7FC-E9A3B01D2791}"/>
              </a:ext>
            </a:extLst>
          </p:cNvPr>
          <p:cNvSpPr/>
          <p:nvPr/>
        </p:nvSpPr>
        <p:spPr>
          <a:xfrm>
            <a:off x="9966332" y="3530439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手繪多邊形 59">
            <a:extLst>
              <a:ext uri="{FF2B5EF4-FFF2-40B4-BE49-F238E27FC236}">
                <a16:creationId xmlns:a16="http://schemas.microsoft.com/office/drawing/2014/main" id="{7E7D9B78-7F90-6C47-9A90-DB14EC73982B}"/>
              </a:ext>
            </a:extLst>
          </p:cNvPr>
          <p:cNvSpPr/>
          <p:nvPr/>
        </p:nvSpPr>
        <p:spPr>
          <a:xfrm>
            <a:off x="11545824" y="2963149"/>
            <a:ext cx="296836" cy="780288"/>
          </a:xfrm>
          <a:custGeom>
            <a:avLst/>
            <a:gdLst>
              <a:gd name="connsiteX0" fmla="*/ 146304 w 296836"/>
              <a:gd name="connsiteY0" fmla="*/ 0 h 780288"/>
              <a:gd name="connsiteX1" fmla="*/ 292608 w 296836"/>
              <a:gd name="connsiteY1" fmla="*/ 414528 h 780288"/>
              <a:gd name="connsiteX2" fmla="*/ 0 w 296836"/>
              <a:gd name="connsiteY2" fmla="*/ 780288 h 78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836" h="780288">
                <a:moveTo>
                  <a:pt x="146304" y="0"/>
                </a:moveTo>
                <a:cubicBezTo>
                  <a:pt x="231648" y="142240"/>
                  <a:pt x="316992" y="284480"/>
                  <a:pt x="292608" y="414528"/>
                </a:cubicBezTo>
                <a:cubicBezTo>
                  <a:pt x="268224" y="544576"/>
                  <a:pt x="134112" y="662432"/>
                  <a:pt x="0" y="78028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49AD2BD-BAC3-E345-8210-C976E904DCB4}"/>
              </a:ext>
            </a:extLst>
          </p:cNvPr>
          <p:cNvGrpSpPr/>
          <p:nvPr/>
        </p:nvGrpSpPr>
        <p:grpSpPr>
          <a:xfrm>
            <a:off x="3926261" y="4581517"/>
            <a:ext cx="7885922" cy="2105095"/>
            <a:chOff x="2360026" y="4492229"/>
            <a:chExt cx="7885922" cy="2105095"/>
          </a:xfrm>
        </p:grpSpPr>
        <p:sp>
          <p:nvSpPr>
            <p:cNvPr id="61" name="圓角矩形 60">
              <a:extLst>
                <a:ext uri="{FF2B5EF4-FFF2-40B4-BE49-F238E27FC236}">
                  <a16:creationId xmlns:a16="http://schemas.microsoft.com/office/drawing/2014/main" id="{A238BEA0-F8D4-1945-858D-9492736A4AA2}"/>
                </a:ext>
              </a:extLst>
            </p:cNvPr>
            <p:cNvSpPr/>
            <p:nvPr/>
          </p:nvSpPr>
          <p:spPr>
            <a:xfrm>
              <a:off x="2360026" y="5605996"/>
              <a:ext cx="7885921" cy="99132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8FEA498C-99A2-BA49-8E86-75E25A801A39}"/>
                </a:ext>
              </a:extLst>
            </p:cNvPr>
            <p:cNvSpPr/>
            <p:nvPr/>
          </p:nvSpPr>
          <p:spPr>
            <a:xfrm>
              <a:off x="2360027" y="4492229"/>
              <a:ext cx="7885921" cy="99132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7F108983-DD95-9044-9437-8130C542FB26}"/>
                    </a:ext>
                  </a:extLst>
                </p:cNvPr>
                <p:cNvSpPr txBox="1"/>
                <p:nvPr/>
              </p:nvSpPr>
              <p:spPr>
                <a:xfrm>
                  <a:off x="2558138" y="4561950"/>
                  <a:ext cx="6764481" cy="19648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0.357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0.51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7F108983-DD95-9044-9437-8130C542F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138" y="4561950"/>
                  <a:ext cx="6764481" cy="1964897"/>
                </a:xfrm>
                <a:prstGeom prst="rect">
                  <a:avLst/>
                </a:prstGeom>
                <a:blipFill>
                  <a:blip r:embed="rId5"/>
                  <a:stretch>
                    <a:fillRect b="-38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74174525-65C3-4442-86C7-187F2DF72F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277" b="38190"/>
          <a:stretch/>
        </p:blipFill>
        <p:spPr>
          <a:xfrm>
            <a:off x="7237536" y="753452"/>
            <a:ext cx="462343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4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0.357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0.51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CA3E3FF-08CC-C047-BD67-362226120C7D}"/>
              </a:ext>
            </a:extLst>
          </p:cNvPr>
          <p:cNvSpPr txBox="1"/>
          <p:nvPr/>
        </p:nvSpPr>
        <p:spPr>
          <a:xfrm>
            <a:off x="7764147" y="273639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D221700-2082-8D4E-8590-7676E94A3C01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BF7D3AB-1401-194E-BBF2-8F6F692BF72A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3CBE578-0668-834A-94B4-C907E3C013AD}"/>
              </a:ext>
            </a:extLst>
          </p:cNvPr>
          <p:cNvGrpSpPr/>
          <p:nvPr/>
        </p:nvGrpSpPr>
        <p:grpSpPr>
          <a:xfrm>
            <a:off x="2221039" y="4041780"/>
            <a:ext cx="7885922" cy="2105095"/>
            <a:chOff x="2360026" y="4492229"/>
            <a:chExt cx="7885922" cy="2105095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50F40B98-C349-DB4B-90EC-E5151EF7A421}"/>
                </a:ext>
              </a:extLst>
            </p:cNvPr>
            <p:cNvSpPr/>
            <p:nvPr/>
          </p:nvSpPr>
          <p:spPr>
            <a:xfrm>
              <a:off x="2360026" y="5605996"/>
              <a:ext cx="7885921" cy="99132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359689C9-8F4E-5541-BA90-5AEB66D7D767}"/>
                </a:ext>
              </a:extLst>
            </p:cNvPr>
            <p:cNvSpPr/>
            <p:nvPr/>
          </p:nvSpPr>
          <p:spPr>
            <a:xfrm>
              <a:off x="2360027" y="4492229"/>
              <a:ext cx="7885921" cy="99132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60215D7-6EE0-4643-ACE3-F67DE6BB9F24}"/>
                    </a:ext>
                  </a:extLst>
                </p:cNvPr>
                <p:cNvSpPr txBox="1"/>
                <p:nvPr/>
              </p:nvSpPr>
              <p:spPr>
                <a:xfrm>
                  <a:off x="2558138" y="4561950"/>
                  <a:ext cx="6764481" cy="19648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0.357</m:t>
                        </m:r>
                      </m:oMath>
                    </m:oMathPara>
                  </a14:m>
                  <a:endParaRPr kumimoji="1" lang="en-US" altLang="zh-TW" sz="2400" dirty="0">
                    <a:highlight>
                      <a:srgbClr val="00FFFF"/>
                    </a:highlight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highlight>
                              <a:srgbClr val="00FF00"/>
                            </a:highlight>
                            <a:latin typeface="Cambria Math" panose="02040503050406030204" pitchFamily="18" charset="0"/>
                          </a:rPr>
                          <m:t>0.51</m:t>
                        </m:r>
                      </m:oMath>
                    </m:oMathPara>
                  </a14:m>
                  <a:endParaRPr kumimoji="1" lang="en-US" altLang="zh-TW" sz="2400" dirty="0">
                    <a:highlight>
                      <a:srgbClr val="00FF00"/>
                    </a:highlight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60215D7-6EE0-4643-ACE3-F67DE6BB9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138" y="4561950"/>
                  <a:ext cx="6764481" cy="1964897"/>
                </a:xfrm>
                <a:prstGeom prst="rect">
                  <a:avLst/>
                </a:prstGeom>
                <a:blipFill>
                  <a:blip r:embed="rId4"/>
                  <a:stretch>
                    <a:fillRect b="-32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9" name="圖片 38">
            <a:extLst>
              <a:ext uri="{FF2B5EF4-FFF2-40B4-BE49-F238E27FC236}">
                <a16:creationId xmlns:a16="http://schemas.microsoft.com/office/drawing/2014/main" id="{B5B8CED0-588E-874D-89CC-04B4A5A1E4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277" b="38190"/>
          <a:stretch/>
        </p:blipFill>
        <p:spPr>
          <a:xfrm>
            <a:off x="7237536" y="753452"/>
            <a:ext cx="462343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37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FF"/>
                </a:highlight>
                <a:latin typeface="Heiti SC Medium" pitchFamily="2" charset="-128"/>
                <a:ea typeface="Heiti SC Medium" pitchFamily="2" charset="-128"/>
              </a:rPr>
              <a:t>0.357</a:t>
            </a:r>
            <a:endParaRPr kumimoji="1" lang="zh-TW" altLang="en-US" dirty="0">
              <a:highlight>
                <a:srgbClr val="00FFFF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0.51</a:t>
            </a:r>
            <a:endParaRPr kumimoji="1" lang="zh-TW" altLang="en-US" dirty="0">
              <a:highlight>
                <a:srgbClr val="00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339686" cy="1084246"/>
            <a:chOff x="659761" y="5571197"/>
            <a:chExt cx="6339686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339686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aseline="30000" dirty="0">
                      <a:latin typeface="Heiti SC Medium" pitchFamily="2" charset="-128"/>
                      <a:ea typeface="Heiti SC Medium" pitchFamily="2" charset="-128"/>
                    </a:rPr>
                    <a:t>3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=70∗</m:t>
                      </m:r>
                      <m:r>
                        <a:rPr kumimoji="1" lang="en-US" altLang="zh-TW" sz="2400" b="0" i="1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</a:rPr>
                        <m:t>0.357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+100∗</m:t>
                      </m:r>
                      <m:r>
                        <a:rPr kumimoji="1" lang="en-US" altLang="zh-TW" sz="2400" b="0" i="1" smtClean="0">
                          <a:highlight>
                            <a:srgbClr val="00FF00"/>
                          </a:highlight>
                          <a:latin typeface="Cambria Math" panose="02040503050406030204" pitchFamily="18" charset="0"/>
                        </a:rPr>
                        <m:t>0.51</m:t>
                      </m:r>
                    </m:oMath>
                  </a14:m>
                  <a:endParaRPr kumimoji="1" lang="en-US" altLang="zh-TW" sz="2400" dirty="0">
                    <a:highlight>
                      <a:srgbClr val="00FF00"/>
                    </a:highlight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75.99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FBC02F8-8854-7841-8B49-BE6EA8C1B502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76FED33-5FF1-EF42-A80F-C88FF4B35F3B}"/>
              </a:ext>
            </a:extLst>
          </p:cNvPr>
          <p:cNvSpPr txBox="1"/>
          <p:nvPr/>
        </p:nvSpPr>
        <p:spPr>
          <a:xfrm>
            <a:off x="482025" y="2125069"/>
            <a:ext cx="69442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100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269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9DD5D0F-9653-594D-903F-4BCF55A35E4D}"/>
              </a:ext>
            </a:extLst>
          </p:cNvPr>
          <p:cNvGrpSpPr/>
          <p:nvPr/>
        </p:nvGrpSpPr>
        <p:grpSpPr>
          <a:xfrm>
            <a:off x="5831205" y="1303020"/>
            <a:ext cx="4872990" cy="3525812"/>
            <a:chOff x="6096000" y="548640"/>
            <a:chExt cx="4872990" cy="3525812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581CAF5-D603-904B-963D-CED61D4B42E5}"/>
                </a:ext>
              </a:extLst>
            </p:cNvPr>
            <p:cNvSpPr/>
            <p:nvPr/>
          </p:nvSpPr>
          <p:spPr>
            <a:xfrm>
              <a:off x="6096000" y="548640"/>
              <a:ext cx="487299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9CF331-EA92-2C4C-ADF8-F5A43C8D9940}"/>
                </a:ext>
              </a:extLst>
            </p:cNvPr>
            <p:cNvSpPr/>
            <p:nvPr/>
          </p:nvSpPr>
          <p:spPr>
            <a:xfrm>
              <a:off x="7695438" y="308235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7A9D22B-E686-884B-8BF6-509DA7292B98}"/>
                </a:ext>
              </a:extLst>
            </p:cNvPr>
            <p:cNvSpPr/>
            <p:nvPr/>
          </p:nvSpPr>
          <p:spPr>
            <a:xfrm>
              <a:off x="7878318" y="154692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DD7C98E-CD4E-0641-9543-D115C4988FDC}"/>
                    </a:ext>
                  </a:extLst>
                </p:cNvPr>
                <p:cNvSpPr txBox="1"/>
                <p:nvPr/>
              </p:nvSpPr>
              <p:spPr>
                <a:xfrm>
                  <a:off x="6268029" y="858840"/>
                  <a:ext cx="4190699" cy="2905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0.357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0.51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DD7C98E-CD4E-0641-9543-D115C4988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029" y="858840"/>
                  <a:ext cx="4190699" cy="29054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04540A8-8B10-F149-AB57-96E6C9FE51CD}"/>
              </a:ext>
            </a:extLst>
          </p:cNvPr>
          <p:cNvGrpSpPr/>
          <p:nvPr/>
        </p:nvGrpSpPr>
        <p:grpSpPr>
          <a:xfrm>
            <a:off x="1487805" y="1303020"/>
            <a:ext cx="3979359" cy="3525812"/>
            <a:chOff x="1466850" y="548640"/>
            <a:chExt cx="3979359" cy="3525812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83935491-72E7-0F4B-BB2A-B025B04F62BA}"/>
                </a:ext>
              </a:extLst>
            </p:cNvPr>
            <p:cNvSpPr/>
            <p:nvPr/>
          </p:nvSpPr>
          <p:spPr>
            <a:xfrm>
              <a:off x="1466850" y="548640"/>
              <a:ext cx="393954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2565EC6-507B-9344-9F6B-1DCF46D21317}"/>
                </a:ext>
              </a:extLst>
            </p:cNvPr>
            <p:cNvSpPr/>
            <p:nvPr/>
          </p:nvSpPr>
          <p:spPr>
            <a:xfrm>
              <a:off x="3154680" y="3078480"/>
              <a:ext cx="21600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52B0657-9F20-7C43-9517-81230753A38C}"/>
                </a:ext>
              </a:extLst>
            </p:cNvPr>
            <p:cNvSpPr/>
            <p:nvPr/>
          </p:nvSpPr>
          <p:spPr>
            <a:xfrm>
              <a:off x="3154680" y="1554480"/>
              <a:ext cx="20520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2E0513-F94B-1745-B54D-0D0E8DD928C8}"/>
                    </a:ext>
                  </a:extLst>
                </p:cNvPr>
                <p:cNvSpPr txBox="1"/>
                <p:nvPr/>
              </p:nvSpPr>
              <p:spPr>
                <a:xfrm>
                  <a:off x="1712366" y="864996"/>
                  <a:ext cx="3733843" cy="28931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2E0513-F94B-1745-B54D-0D0E8DD92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366" y="864996"/>
                  <a:ext cx="3733843" cy="28931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685F858-B0FA-CD45-A20C-F3FDEB661153}"/>
              </a:ext>
            </a:extLst>
          </p:cNvPr>
          <p:cNvSpPr/>
          <p:nvPr/>
        </p:nvSpPr>
        <p:spPr>
          <a:xfrm>
            <a:off x="1487805" y="617220"/>
            <a:ext cx="393954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計算第二次迭代的權重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168DF121-0CED-7E4C-8115-252FCB42CFDC}"/>
              </a:ext>
            </a:extLst>
          </p:cNvPr>
          <p:cNvSpPr/>
          <p:nvPr/>
        </p:nvSpPr>
        <p:spPr>
          <a:xfrm>
            <a:off x="5831205" y="617220"/>
            <a:ext cx="487299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計算第三次迭代的權重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F9E1B0D-8864-894C-A3AD-2E5E20508D03}"/>
              </a:ext>
            </a:extLst>
          </p:cNvPr>
          <p:cNvSpPr/>
          <p:nvPr/>
        </p:nvSpPr>
        <p:spPr>
          <a:xfrm>
            <a:off x="1487805" y="4906342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誤差較大→調整下次權重的幅度較大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0AC24719-EDE7-5B40-86B2-E728D185793D}"/>
              </a:ext>
            </a:extLst>
          </p:cNvPr>
          <p:cNvSpPr/>
          <p:nvPr/>
        </p:nvSpPr>
        <p:spPr>
          <a:xfrm>
            <a:off x="5831205" y="4906342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誤差較小→調整下次權重的幅度較小</a:t>
            </a:r>
          </a:p>
        </p:txBody>
      </p:sp>
    </p:spTree>
    <p:extLst>
      <p:ext uri="{BB962C8B-B14F-4D97-AF65-F5344CB8AC3E}">
        <p14:creationId xmlns:p14="http://schemas.microsoft.com/office/powerpoint/2010/main" val="4272050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9DD5D0F-9653-594D-903F-4BCF55A35E4D}"/>
              </a:ext>
            </a:extLst>
          </p:cNvPr>
          <p:cNvGrpSpPr/>
          <p:nvPr/>
        </p:nvGrpSpPr>
        <p:grpSpPr>
          <a:xfrm>
            <a:off x="5831205" y="1303020"/>
            <a:ext cx="4872990" cy="3525812"/>
            <a:chOff x="6096000" y="548640"/>
            <a:chExt cx="4872990" cy="3525812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581CAF5-D603-904B-963D-CED61D4B42E5}"/>
                </a:ext>
              </a:extLst>
            </p:cNvPr>
            <p:cNvSpPr/>
            <p:nvPr/>
          </p:nvSpPr>
          <p:spPr>
            <a:xfrm>
              <a:off x="6096000" y="548640"/>
              <a:ext cx="487299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9CF331-EA92-2C4C-ADF8-F5A43C8D9940}"/>
                </a:ext>
              </a:extLst>
            </p:cNvPr>
            <p:cNvSpPr/>
            <p:nvPr/>
          </p:nvSpPr>
          <p:spPr>
            <a:xfrm>
              <a:off x="7695438" y="308235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7A9D22B-E686-884B-8BF6-509DA7292B98}"/>
                </a:ext>
              </a:extLst>
            </p:cNvPr>
            <p:cNvSpPr/>
            <p:nvPr/>
          </p:nvSpPr>
          <p:spPr>
            <a:xfrm>
              <a:off x="7878318" y="154692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DD7C98E-CD4E-0641-9543-D115C4988FDC}"/>
                    </a:ext>
                  </a:extLst>
                </p:cNvPr>
                <p:cNvSpPr txBox="1"/>
                <p:nvPr/>
              </p:nvSpPr>
              <p:spPr>
                <a:xfrm>
                  <a:off x="6268029" y="858840"/>
                  <a:ext cx="4190699" cy="2905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0.357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0.51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DD7C98E-CD4E-0641-9543-D115C4988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029" y="858840"/>
                  <a:ext cx="4190699" cy="29054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04540A8-8B10-F149-AB57-96E6C9FE51CD}"/>
              </a:ext>
            </a:extLst>
          </p:cNvPr>
          <p:cNvGrpSpPr/>
          <p:nvPr/>
        </p:nvGrpSpPr>
        <p:grpSpPr>
          <a:xfrm>
            <a:off x="1487805" y="1303020"/>
            <a:ext cx="3979359" cy="3525812"/>
            <a:chOff x="1466850" y="548640"/>
            <a:chExt cx="3979359" cy="3525812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83935491-72E7-0F4B-BB2A-B025B04F62BA}"/>
                </a:ext>
              </a:extLst>
            </p:cNvPr>
            <p:cNvSpPr/>
            <p:nvPr/>
          </p:nvSpPr>
          <p:spPr>
            <a:xfrm>
              <a:off x="1466850" y="548640"/>
              <a:ext cx="393954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2565EC6-507B-9344-9F6B-1DCF46D21317}"/>
                </a:ext>
              </a:extLst>
            </p:cNvPr>
            <p:cNvSpPr/>
            <p:nvPr/>
          </p:nvSpPr>
          <p:spPr>
            <a:xfrm>
              <a:off x="3154680" y="3078480"/>
              <a:ext cx="21600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52B0657-9F20-7C43-9517-81230753A38C}"/>
                </a:ext>
              </a:extLst>
            </p:cNvPr>
            <p:cNvSpPr/>
            <p:nvPr/>
          </p:nvSpPr>
          <p:spPr>
            <a:xfrm>
              <a:off x="3154680" y="1554480"/>
              <a:ext cx="20520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2E0513-F94B-1745-B54D-0D0E8DD928C8}"/>
                    </a:ext>
                  </a:extLst>
                </p:cNvPr>
                <p:cNvSpPr txBox="1"/>
                <p:nvPr/>
              </p:nvSpPr>
              <p:spPr>
                <a:xfrm>
                  <a:off x="1712366" y="864996"/>
                  <a:ext cx="3733843" cy="28931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2E0513-F94B-1745-B54D-0D0E8DD92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366" y="864996"/>
                  <a:ext cx="3733843" cy="28931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685F858-B0FA-CD45-A20C-F3FDEB661153}"/>
              </a:ext>
            </a:extLst>
          </p:cNvPr>
          <p:cNvSpPr/>
          <p:nvPr/>
        </p:nvSpPr>
        <p:spPr>
          <a:xfrm>
            <a:off x="1487805" y="617220"/>
            <a:ext cx="393954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計算第二次迭代的權重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168DF121-0CED-7E4C-8115-252FCB42CFDC}"/>
              </a:ext>
            </a:extLst>
          </p:cNvPr>
          <p:cNvSpPr/>
          <p:nvPr/>
        </p:nvSpPr>
        <p:spPr>
          <a:xfrm>
            <a:off x="5831205" y="617220"/>
            <a:ext cx="487299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計算第三次迭代的權重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F9E1B0D-8864-894C-A3AD-2E5E20508D03}"/>
              </a:ext>
            </a:extLst>
          </p:cNvPr>
          <p:cNvSpPr/>
          <p:nvPr/>
        </p:nvSpPr>
        <p:spPr>
          <a:xfrm>
            <a:off x="1487805" y="4906342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誤差較大→調整下次權重的幅度較大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0AC24719-EDE7-5B40-86B2-E728D185793D}"/>
              </a:ext>
            </a:extLst>
          </p:cNvPr>
          <p:cNvSpPr/>
          <p:nvPr/>
        </p:nvSpPr>
        <p:spPr>
          <a:xfrm>
            <a:off x="5831205" y="4906342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誤差較小→調整下次權重的幅度較小</a:t>
            </a: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91EE867-22C3-774A-AB2B-5832F2C80A5E}"/>
              </a:ext>
            </a:extLst>
          </p:cNvPr>
          <p:cNvSpPr/>
          <p:nvPr/>
        </p:nvSpPr>
        <p:spPr>
          <a:xfrm>
            <a:off x="1350450" y="4822711"/>
            <a:ext cx="1290295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A510A4A-2CA5-2B45-9A19-0160E52186F6}"/>
              </a:ext>
            </a:extLst>
          </p:cNvPr>
          <p:cNvSpPr txBox="1"/>
          <p:nvPr/>
        </p:nvSpPr>
        <p:spPr>
          <a:xfrm>
            <a:off x="1487805" y="5750726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在此的誤差「大、小」是指取完絕對值後的比較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|100| &gt; |(-49)|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ED7A70F1-B891-1441-B958-C7EBA143689C}"/>
              </a:ext>
            </a:extLst>
          </p:cNvPr>
          <p:cNvSpPr/>
          <p:nvPr/>
        </p:nvSpPr>
        <p:spPr>
          <a:xfrm>
            <a:off x="6306702" y="4812342"/>
            <a:ext cx="1290295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5338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圓角矩形 30">
            <a:extLst>
              <a:ext uri="{FF2B5EF4-FFF2-40B4-BE49-F238E27FC236}">
                <a16:creationId xmlns:a16="http://schemas.microsoft.com/office/drawing/2014/main" id="{3618F815-EF40-8945-998F-6C98D9695D76}"/>
              </a:ext>
            </a:extLst>
          </p:cNvPr>
          <p:cNvSpPr/>
          <p:nvPr/>
        </p:nvSpPr>
        <p:spPr>
          <a:xfrm>
            <a:off x="1487805" y="4943006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誤差為正→往正方向調整權重</a:t>
            </a: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5DDA23-F3B1-C94D-BAC4-A9EE89809F8F}"/>
              </a:ext>
            </a:extLst>
          </p:cNvPr>
          <p:cNvSpPr/>
          <p:nvPr/>
        </p:nvSpPr>
        <p:spPr>
          <a:xfrm>
            <a:off x="5831205" y="4943006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誤差為負→往負方向調整權重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C1EE1BD-6855-984E-802E-38857601B9E9}"/>
              </a:ext>
            </a:extLst>
          </p:cNvPr>
          <p:cNvGrpSpPr/>
          <p:nvPr/>
        </p:nvGrpSpPr>
        <p:grpSpPr>
          <a:xfrm>
            <a:off x="5831205" y="1303020"/>
            <a:ext cx="4872990" cy="3525812"/>
            <a:chOff x="6096000" y="548640"/>
            <a:chExt cx="4872990" cy="352581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0A0FB919-E404-014C-918E-35DC2A642B6B}"/>
                </a:ext>
              </a:extLst>
            </p:cNvPr>
            <p:cNvSpPr/>
            <p:nvPr/>
          </p:nvSpPr>
          <p:spPr>
            <a:xfrm>
              <a:off x="6096000" y="548640"/>
              <a:ext cx="487299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21C63FB-D5D6-1445-B6F1-628FBA5A964C}"/>
                </a:ext>
              </a:extLst>
            </p:cNvPr>
            <p:cNvSpPr/>
            <p:nvPr/>
          </p:nvSpPr>
          <p:spPr>
            <a:xfrm>
              <a:off x="7695438" y="308235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0A453B3-C8D3-C644-8AC4-AF36AE5E4905}"/>
                </a:ext>
              </a:extLst>
            </p:cNvPr>
            <p:cNvSpPr/>
            <p:nvPr/>
          </p:nvSpPr>
          <p:spPr>
            <a:xfrm>
              <a:off x="7878318" y="154692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2A184A9-54F6-5C4E-9F84-648DD3014E93}"/>
                    </a:ext>
                  </a:extLst>
                </p:cNvPr>
                <p:cNvSpPr txBox="1"/>
                <p:nvPr/>
              </p:nvSpPr>
              <p:spPr>
                <a:xfrm>
                  <a:off x="6268029" y="858840"/>
                  <a:ext cx="4190699" cy="2905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0.357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(−49)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0.51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2A184A9-54F6-5C4E-9F84-648DD3014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029" y="858840"/>
                  <a:ext cx="4190699" cy="29054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8CC52F3E-AD1B-864E-BCFE-019197D88720}"/>
              </a:ext>
            </a:extLst>
          </p:cNvPr>
          <p:cNvGrpSpPr/>
          <p:nvPr/>
        </p:nvGrpSpPr>
        <p:grpSpPr>
          <a:xfrm>
            <a:off x="1487805" y="1303020"/>
            <a:ext cx="3979359" cy="3525812"/>
            <a:chOff x="1466850" y="548640"/>
            <a:chExt cx="3979359" cy="3525812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0DA43299-F793-F94C-8AB2-36D764B6B369}"/>
                </a:ext>
              </a:extLst>
            </p:cNvPr>
            <p:cNvSpPr/>
            <p:nvPr/>
          </p:nvSpPr>
          <p:spPr>
            <a:xfrm>
              <a:off x="1466850" y="548640"/>
              <a:ext cx="393954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96B06B7-F125-0B46-92B0-4D1028EA32FC}"/>
                </a:ext>
              </a:extLst>
            </p:cNvPr>
            <p:cNvSpPr/>
            <p:nvPr/>
          </p:nvSpPr>
          <p:spPr>
            <a:xfrm>
              <a:off x="3154680" y="3078480"/>
              <a:ext cx="21600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F2E6418-7BC3-B74D-A352-A31DEEA549D4}"/>
                </a:ext>
              </a:extLst>
            </p:cNvPr>
            <p:cNvSpPr/>
            <p:nvPr/>
          </p:nvSpPr>
          <p:spPr>
            <a:xfrm>
              <a:off x="3154680" y="1554480"/>
              <a:ext cx="20520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AB4BA98-3179-5B4F-8D96-50EFF00B3C96}"/>
                    </a:ext>
                  </a:extLst>
                </p:cNvPr>
                <p:cNvSpPr txBox="1"/>
                <p:nvPr/>
              </p:nvSpPr>
              <p:spPr>
                <a:xfrm>
                  <a:off x="1712366" y="864996"/>
                  <a:ext cx="3733843" cy="28931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∗100∗100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7AB4BA98-3179-5B4F-8D96-50EFF00B3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366" y="864996"/>
                  <a:ext cx="3733843" cy="28931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678F665-E672-FC46-A55C-0B26C5235181}"/>
              </a:ext>
            </a:extLst>
          </p:cNvPr>
          <p:cNvSpPr/>
          <p:nvPr/>
        </p:nvSpPr>
        <p:spPr>
          <a:xfrm>
            <a:off x="1487805" y="617220"/>
            <a:ext cx="393954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計算第二次迭代的權重</a:t>
            </a: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D94D4207-1848-AD43-9E89-8D4367DA6B16}"/>
              </a:ext>
            </a:extLst>
          </p:cNvPr>
          <p:cNvSpPr/>
          <p:nvPr/>
        </p:nvSpPr>
        <p:spPr>
          <a:xfrm>
            <a:off x="5831205" y="617220"/>
            <a:ext cx="487299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計算第三次迭代的權重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926658-3818-0E44-B57D-EFDDAA733755}"/>
              </a:ext>
            </a:extLst>
          </p:cNvPr>
          <p:cNvSpPr txBox="1"/>
          <p:nvPr/>
        </p:nvSpPr>
        <p:spPr>
          <a:xfrm>
            <a:off x="2574961" y="5554980"/>
            <a:ext cx="1765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：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0→0.7</a:t>
            </a:r>
          </a:p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：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0→1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3B9613C-24D6-4C4E-88C1-2914FCE8BE2F}"/>
              </a:ext>
            </a:extLst>
          </p:cNvPr>
          <p:cNvSpPr txBox="1"/>
          <p:nvPr/>
        </p:nvSpPr>
        <p:spPr>
          <a:xfrm>
            <a:off x="7087729" y="5554980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：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0.7→0.357</a:t>
            </a:r>
          </a:p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：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1→0.51</a:t>
            </a:r>
          </a:p>
        </p:txBody>
      </p:sp>
    </p:spTree>
    <p:extLst>
      <p:ext uri="{BB962C8B-B14F-4D97-AF65-F5344CB8AC3E}">
        <p14:creationId xmlns:p14="http://schemas.microsoft.com/office/powerpoint/2010/main" val="3237204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8802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用健康照護的例子理解學習演算法後，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以下有毛毛蟲與昆蟲的資料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我們實際來看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類神經網路是如何透過昆蟲資料學習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讓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長度與寬度的資料輸入類神經網路後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能夠輸出正確的類別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CFD101-C6E7-0446-9EBC-47024FDF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77" y="3429000"/>
            <a:ext cx="577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44D1CD-C3D9-FF4E-873B-3F66CA6E319F}"/>
              </a:ext>
            </a:extLst>
          </p:cNvPr>
          <p:cNvSpPr/>
          <p:nvPr/>
        </p:nvSpPr>
        <p:spPr>
          <a:xfrm>
            <a:off x="6026006" y="3096082"/>
            <a:ext cx="2330370" cy="23865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189204-BCC7-5448-8863-50D96EA2542A}"/>
              </a:ext>
            </a:extLst>
          </p:cNvPr>
          <p:cNvSpPr/>
          <p:nvPr/>
        </p:nvSpPr>
        <p:spPr>
          <a:xfrm>
            <a:off x="3634176" y="1690688"/>
            <a:ext cx="4333379" cy="119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B923377-D8AA-9C42-AD6A-9DD41D53489B}"/>
              </a:ext>
            </a:extLst>
          </p:cNvPr>
          <p:cNvSpPr txBox="1"/>
          <p:nvPr/>
        </p:nvSpPr>
        <p:spPr>
          <a:xfrm>
            <a:off x="4224446" y="1404098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設定好𝜃值與學習率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FFDF53-2DB4-9E45-917F-7C45709DC496}"/>
              </a:ext>
            </a:extLst>
          </p:cNvPr>
          <p:cNvSpPr txBox="1"/>
          <p:nvPr/>
        </p:nvSpPr>
        <p:spPr>
          <a:xfrm>
            <a:off x="8426827" y="2634391"/>
            <a:ext cx="3618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選擇使用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毛毛蟲定義為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瓢蟲則定義為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03A6A0D-CC7C-5349-8491-187052FE7859}"/>
              </a:ext>
            </a:extLst>
          </p:cNvPr>
          <p:cNvSpPr/>
          <p:nvPr/>
        </p:nvSpPr>
        <p:spPr>
          <a:xfrm>
            <a:off x="2343667" y="2965341"/>
            <a:ext cx="1807408" cy="284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8181C12-C092-B945-B985-3DAFCCEC14A5}"/>
              </a:ext>
            </a:extLst>
          </p:cNvPr>
          <p:cNvSpPr txBox="1"/>
          <p:nvPr/>
        </p:nvSpPr>
        <p:spPr>
          <a:xfrm>
            <a:off x="2276143" y="556675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設定初始權重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A5648BE-B205-BE43-A109-B1D8A9D218B7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</p:spTree>
    <p:extLst>
      <p:ext uri="{BB962C8B-B14F-4D97-AF65-F5344CB8AC3E}">
        <p14:creationId xmlns:p14="http://schemas.microsoft.com/office/powerpoint/2010/main" val="174430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6714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DEFE26-38EE-2441-8A28-EE39097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47" y="3196035"/>
            <a:ext cx="3272869" cy="32728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FF06AC-CB91-A845-8FBB-413F060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0" y="3429000"/>
            <a:ext cx="3039904" cy="30399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878616-7D69-854D-8DDF-168F5D799787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6708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56C6C46-219F-2448-A8A5-D3DDB840B1C9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7F6C2F2-48D0-FE4B-A7DC-D29AE0395CC7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992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9503734" y="38229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DEC3C-54AD-2D49-B3BA-FC7CBD3CC89C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D016F6F-C458-FE41-917B-1A183634D3E5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276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4D8D169C-D6C3-CF41-8C46-5A92182209BC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E6394595-4F1D-594F-9E78-6F1F212E2BD8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E7A4C12D-F187-724E-91B6-E38849A1AB32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E7A4C12D-F187-724E-91B6-E38849A1A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367133" y="627578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BAA2B93-55A5-274E-A80D-E35839A5949B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1971C65-75C8-1245-9138-30297DA0331E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8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194D5EA-E483-BE4A-8B83-F4BAC5331C2B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EF895F74-2CEA-C543-92F9-49871750FD2C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A04C4E-D092-454E-9E08-DF4B1FD365DD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D6A04C4E-D092-454E-9E08-DF4B1FD36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8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EEAC0BB-CA21-3D45-A2E5-5630A1E1392C}"/>
              </a:ext>
            </a:extLst>
          </p:cNvPr>
          <p:cNvSpPr txBox="1"/>
          <p:nvPr/>
        </p:nvSpPr>
        <p:spPr>
          <a:xfrm>
            <a:off x="9543074" y="37488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因為誤差為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所以沒有調整權重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4A696CA-F9B1-8F44-BE56-9B8E1CC3F587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C9A79AA-D9F4-1446-ACFC-3A3CB203FB63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8739144" y="5700185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10331041" y="5685523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5431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8859A07-3638-B444-B7FF-C0FBF0C13C4D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602680-958A-FB4B-AF67-B416A9D3D741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D6F724D-8030-0E44-88D6-A7086E7C0773}"/>
              </a:ext>
            </a:extLst>
          </p:cNvPr>
          <p:cNvSpPr txBox="1"/>
          <p:nvPr/>
        </p:nvSpPr>
        <p:spPr>
          <a:xfrm>
            <a:off x="8739144" y="5700185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FDB8149-77D7-DF4E-B15B-FA64908218CD}"/>
              </a:ext>
            </a:extLst>
          </p:cNvPr>
          <p:cNvSpPr txBox="1"/>
          <p:nvPr/>
        </p:nvSpPr>
        <p:spPr>
          <a:xfrm>
            <a:off x="10331041" y="5685523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275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A2C34B2-DBF0-6D4F-985D-1AA70A97B593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5935791-8AAC-824C-962A-5DD1A60B5612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2960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E6D07D-0512-C94C-AB55-F71556B41B37}"/>
              </a:ext>
            </a:extLst>
          </p:cNvPr>
          <p:cNvSpPr txBox="1"/>
          <p:nvPr/>
        </p:nvSpPr>
        <p:spPr>
          <a:xfrm>
            <a:off x="9534086" y="364086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5B820DE-2072-AB48-B596-F016F9E090BC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1D00CA2-E7D0-8C45-B938-4952953E2C34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61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8B2B8AC-8C5E-C440-BE4B-8226E7431F1F}"/>
              </a:ext>
            </a:extLst>
          </p:cNvPr>
          <p:cNvSpPr txBox="1"/>
          <p:nvPr/>
        </p:nvSpPr>
        <p:spPr>
          <a:xfrm>
            <a:off x="8910494" y="362867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8926189-CFF7-7B45-84D3-AB945AE23565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C651E162-A63F-9047-B8F7-48F767C2A68D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EF550A3-8F91-ED42-AAB8-6E707D41A892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0EF550A3-8F91-ED42-AAB8-6E707D41A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7F15ACB-BA4A-1D48-A6BB-709A328076E5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8F72D2E-64F9-EF4F-9275-14D037AE9445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4328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106BEB7-4334-0A42-BBE4-D32D453FD72F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32917AC5-7515-C74C-A060-F7F9C3B2F6CB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E1DDF76-17E8-B745-8855-C34289B60442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E1DDF76-17E8-B745-8855-C34289B60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2C00171-639C-CF4D-A321-2798BA422C61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364333B-9925-3C45-85CC-04ABB5433F55}"/>
              </a:ext>
            </a:extLst>
          </p:cNvPr>
          <p:cNvSpPr txBox="1"/>
          <p:nvPr/>
        </p:nvSpPr>
        <p:spPr>
          <a:xfrm>
            <a:off x="9543074" y="37488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因為誤差為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所以沒有調整權重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29C92D8-0EC3-9843-AE8D-91DC2F89A396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7B8D477-A7C9-B246-8E5C-5B2BB8F48C9B}"/>
              </a:ext>
            </a:extLst>
          </p:cNvPr>
          <p:cNvSpPr txBox="1"/>
          <p:nvPr/>
        </p:nvSpPr>
        <p:spPr>
          <a:xfrm>
            <a:off x="8739144" y="5700185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91DE747-53AC-4547-A326-20B2F3BA080E}"/>
              </a:ext>
            </a:extLst>
          </p:cNvPr>
          <p:cNvSpPr txBox="1"/>
          <p:nvPr/>
        </p:nvSpPr>
        <p:spPr>
          <a:xfrm>
            <a:off x="10331041" y="5685523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147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2A8001B-8402-EC45-9BD2-D4184A4A5E3F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91694D6-A295-2647-8742-123FA53E78FF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BE28C9D-F22D-1841-B592-EA07C871ED84}"/>
              </a:ext>
            </a:extLst>
          </p:cNvPr>
          <p:cNvSpPr txBox="1"/>
          <p:nvPr/>
        </p:nvSpPr>
        <p:spPr>
          <a:xfrm>
            <a:off x="8739144" y="5700185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FEB2DB6-A736-DD4D-AEC6-3C8D21BEF40D}"/>
              </a:ext>
            </a:extLst>
          </p:cNvPr>
          <p:cNvSpPr txBox="1"/>
          <p:nvPr/>
        </p:nvSpPr>
        <p:spPr>
          <a:xfrm>
            <a:off x="10331041" y="5685523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100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2FE27-6304-214B-ABF0-69D431DC0D6A}"/>
              </a:ext>
            </a:extLst>
          </p:cNvPr>
          <p:cNvGrpSpPr/>
          <p:nvPr/>
        </p:nvGrpSpPr>
        <p:grpSpPr>
          <a:xfrm>
            <a:off x="537820" y="2329113"/>
            <a:ext cx="7768027" cy="4406778"/>
            <a:chOff x="537820" y="2329113"/>
            <a:chExt cx="7768027" cy="44067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D87A3C3-69E3-664C-B682-EF0126D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20" y="2329113"/>
              <a:ext cx="7768027" cy="4406778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572FB4-BD15-914B-B84D-BB50AB2646AD}"/>
                </a:ext>
              </a:extLst>
            </p:cNvPr>
            <p:cNvSpPr txBox="1"/>
            <p:nvPr/>
          </p:nvSpPr>
          <p:spPr>
            <a:xfrm>
              <a:off x="7878529" y="4555652"/>
              <a:ext cx="336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sz="20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4421833" y="1730955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在上一個章節中，我們介紹到「符號函數」，</a:t>
            </a:r>
            <a:endParaRPr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但它是唯一的激勵函數嗎？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5BC3D-BF52-5F4A-81A6-CBC12C89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14"/>
          <a:stretch/>
        </p:blipFill>
        <p:spPr>
          <a:xfrm>
            <a:off x="8743800" y="2950280"/>
            <a:ext cx="2196000" cy="957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30BB29-3B38-B84B-85F2-95D6F117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3" r="34560"/>
          <a:stretch/>
        </p:blipFill>
        <p:spPr>
          <a:xfrm>
            <a:off x="8329800" y="4043012"/>
            <a:ext cx="3024000" cy="9510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6C4FE2-2384-FD41-A9FE-B70053E6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0"/>
          <a:stretch/>
        </p:blipFill>
        <p:spPr>
          <a:xfrm>
            <a:off x="8527800" y="5129400"/>
            <a:ext cx="2628000" cy="9485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BCC47-F683-BC46-A495-0E279C4A978C}"/>
              </a:ext>
            </a:extLst>
          </p:cNvPr>
          <p:cNvSpPr>
            <a:spLocks noChangeAspect="1"/>
          </p:cNvSpPr>
          <p:nvPr/>
        </p:nvSpPr>
        <p:spPr>
          <a:xfrm>
            <a:off x="5859446" y="3765707"/>
            <a:ext cx="1980000" cy="19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4953D7D-4904-EB48-BD01-F8983F4ED3B0}"/>
              </a:ext>
            </a:extLst>
          </p:cNvPr>
          <p:cNvCxnSpPr/>
          <p:nvPr/>
        </p:nvCxnSpPr>
        <p:spPr>
          <a:xfrm flipH="1">
            <a:off x="7266432" y="2514244"/>
            <a:ext cx="329184" cy="1251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99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F969D13-A793-3B46-8430-042172FDDD48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82380AD-598C-1048-86D8-E80E84ED0D38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874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3DB59AC-9312-1B42-AF78-D283BF9C60AF}"/>
              </a:ext>
            </a:extLst>
          </p:cNvPr>
          <p:cNvSpPr txBox="1"/>
          <p:nvPr/>
        </p:nvSpPr>
        <p:spPr>
          <a:xfrm>
            <a:off x="9322475" y="360429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90FD8CB-BD1A-6443-A3A1-F85850B8D17A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B07986D-9003-8646-A239-70FD30439ABA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1297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CF5A2E0-ED8D-7B4E-99C9-E48EFEE8B09B}"/>
              </a:ext>
            </a:extLst>
          </p:cNvPr>
          <p:cNvSpPr txBox="1"/>
          <p:nvPr/>
        </p:nvSpPr>
        <p:spPr>
          <a:xfrm>
            <a:off x="8802536" y="3530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0F6C8AD-6554-1147-B5E3-4E7CDF961BA4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D12E17F1-09D8-AD4B-B7BE-F097C1105950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5723E36-5289-514D-853F-7F6C0B4BB09E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5723E36-5289-514D-853F-7F6C0B4BB0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A56309D-AD70-D748-996D-5D08DE25C22C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ABD782-CD5B-C144-91B0-CA2B309D18AD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629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6B1AF43-A8E2-5B4B-A092-440A476F5C78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44AB8C44-CF86-3B45-AE20-2CF6F9725C8A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2B602B18-7D09-4647-9C88-47052DCEAA1D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2B602B18-7D09-4647-9C88-47052DCEA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AE91EF8-2C5D-434C-9338-057C53A79187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F6F6235-DC63-4645-ADD2-7869F8C019F9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479B83-663C-094E-B2EE-B01612F6BD53}"/>
              </a:ext>
            </a:extLst>
          </p:cNvPr>
          <p:cNvSpPr txBox="1"/>
          <p:nvPr/>
        </p:nvSpPr>
        <p:spPr>
          <a:xfrm>
            <a:off x="8739144" y="5727340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CB83A38-5582-0F44-9ABA-4876DA4126EB}"/>
              </a:ext>
            </a:extLst>
          </p:cNvPr>
          <p:cNvSpPr txBox="1"/>
          <p:nvPr/>
        </p:nvSpPr>
        <p:spPr>
          <a:xfrm>
            <a:off x="10331950" y="5727340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7123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D920D42-349F-7A49-92B9-98D6C35A1B7C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644DC8A-0B4D-FE4A-AC00-C4034FE8FECD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A2B5B83-E1C0-024E-9811-1642BF1B169D}"/>
              </a:ext>
            </a:extLst>
          </p:cNvPr>
          <p:cNvSpPr txBox="1"/>
          <p:nvPr/>
        </p:nvSpPr>
        <p:spPr>
          <a:xfrm>
            <a:off x="8739144" y="5727340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AD2B1C3-A207-8749-9A69-E33C1932C795}"/>
              </a:ext>
            </a:extLst>
          </p:cNvPr>
          <p:cNvSpPr txBox="1"/>
          <p:nvPr/>
        </p:nvSpPr>
        <p:spPr>
          <a:xfrm>
            <a:off x="10331950" y="5727340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4456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C225A3-0AEA-9449-ABF7-413EBDEAB28D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C807B62-9FC7-9E46-832A-E6C15598DFB2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8710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2C4DCE-0F8D-1546-B385-E39A1A275934}"/>
              </a:ext>
            </a:extLst>
          </p:cNvPr>
          <p:cNvSpPr txBox="1"/>
          <p:nvPr/>
        </p:nvSpPr>
        <p:spPr>
          <a:xfrm>
            <a:off x="9137106" y="370243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17C34A3-91AB-854C-961A-A04E5EEA7BB3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06BEAB9-7DF2-3F42-85E1-EDC82159A2AC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7890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CEE1F31-5051-D343-9052-E098DB96AA97}"/>
              </a:ext>
            </a:extLst>
          </p:cNvPr>
          <p:cNvSpPr txBox="1"/>
          <p:nvPr/>
        </p:nvSpPr>
        <p:spPr>
          <a:xfrm>
            <a:off x="8815941" y="359209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C1685C5-AC43-3848-82B3-2B1D864DCACC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AAD51CF4-1EE5-5F43-ABD6-9513530C7980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ABB4B7D6-73CA-8047-B48B-A2D5113E49DB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ABB4B7D6-73CA-8047-B48B-A2D5113E4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E051FC8-2823-BC41-9118-B0F2300DF7EC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C1B919E-F4CA-F147-A078-B598748213E4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743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53624E4-79E3-1A47-97F7-5CADD809D52E}"/>
              </a:ext>
            </a:extLst>
          </p:cNvPr>
          <p:cNvGrpSpPr/>
          <p:nvPr/>
        </p:nvGrpSpPr>
        <p:grpSpPr>
          <a:xfrm>
            <a:off x="69081" y="5581466"/>
            <a:ext cx="4789128" cy="1236239"/>
            <a:chOff x="6357333" y="3990729"/>
            <a:chExt cx="4789128" cy="1236239"/>
          </a:xfrm>
        </p:grpSpPr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D0AAA2B7-D2D5-2941-B6B1-D29CE11F4314}"/>
                </a:ext>
              </a:extLst>
            </p:cNvPr>
            <p:cNvSpPr/>
            <p:nvPr/>
          </p:nvSpPr>
          <p:spPr>
            <a:xfrm>
              <a:off x="6357333" y="3990729"/>
              <a:ext cx="4789128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133BC68-E267-5A4D-80DB-8C8AD92FFE06}"/>
                    </a:ext>
                  </a:extLst>
                </p:cNvPr>
                <p:cNvSpPr txBox="1"/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8133BC68-E267-5A4D-80DB-8C8AD92FF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0901" y="4367436"/>
                  <a:ext cx="4001993" cy="482824"/>
                </a:xfrm>
                <a:prstGeom prst="rect">
                  <a:avLst/>
                </a:prstGeom>
                <a:blipFill>
                  <a:blip r:embed="rId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34E9B31-939B-FF49-9FB8-DF5B97D5C537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3D35EA8-BA50-964E-A7A2-853FF324352A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BD5F797-D652-7B4B-B8CD-0026B7E0554F}"/>
              </a:ext>
            </a:extLst>
          </p:cNvPr>
          <p:cNvSpPr txBox="1"/>
          <p:nvPr/>
        </p:nvSpPr>
        <p:spPr>
          <a:xfrm>
            <a:off x="8739144" y="5727340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BFCFBF4-1D44-DE4E-8DF2-4871F1CE4F2F}"/>
              </a:ext>
            </a:extLst>
          </p:cNvPr>
          <p:cNvSpPr txBox="1"/>
          <p:nvPr/>
        </p:nvSpPr>
        <p:spPr>
          <a:xfrm>
            <a:off x="10331950" y="5727340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A242106-47CD-8544-AA44-64D20CE73F51}"/>
              </a:ext>
            </a:extLst>
          </p:cNvPr>
          <p:cNvSpPr txBox="1"/>
          <p:nvPr/>
        </p:nvSpPr>
        <p:spPr>
          <a:xfrm>
            <a:off x="9543074" y="37488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因為誤差為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所以沒有調整權重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7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3529575-A9DB-1249-A2A2-E1DB3761DDD0}"/>
              </a:ext>
            </a:extLst>
          </p:cNvPr>
          <p:cNvSpPr txBox="1"/>
          <p:nvPr/>
        </p:nvSpPr>
        <p:spPr>
          <a:xfrm>
            <a:off x="11009295" y="8303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→期望輸出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4E9060B-CFE8-BD40-BD92-9F5FE1BC7319}"/>
              </a:ext>
            </a:extLst>
          </p:cNvPr>
          <p:cNvSpPr txBox="1"/>
          <p:nvPr/>
        </p:nvSpPr>
        <p:spPr>
          <a:xfrm>
            <a:off x="6411346" y="4763283"/>
            <a:ext cx="492801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solidFill>
                <a:srgbClr val="00B0F0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18DA11F-BCE2-4149-969E-2BA428546619}"/>
              </a:ext>
            </a:extLst>
          </p:cNvPr>
          <p:cNvSpPr txBox="1"/>
          <p:nvPr/>
        </p:nvSpPr>
        <p:spPr>
          <a:xfrm>
            <a:off x="8739144" y="5727340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3662174-4F83-E747-9CD6-9C895FAE7D36}"/>
              </a:ext>
            </a:extLst>
          </p:cNvPr>
          <p:cNvSpPr txBox="1"/>
          <p:nvPr/>
        </p:nvSpPr>
        <p:spPr>
          <a:xfrm>
            <a:off x="10331950" y="5727340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66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02F94-AD2D-2443-B002-B6B05ABB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69" y="1511661"/>
            <a:ext cx="5590427" cy="4981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558045" y="2644170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除了符號函數以外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當然還有其他適用的激勵函數，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像是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步階函數、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形函數、斜坡函數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甚至是可以自己設計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7106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60B1C8-B67C-9044-8D4B-3688E31C9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2130938"/>
            <a:ext cx="5760000" cy="3028020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060BCE52-600C-1B4F-8088-51D80FDF2357}"/>
              </a:ext>
            </a:extLst>
          </p:cNvPr>
          <p:cNvGrpSpPr/>
          <p:nvPr/>
        </p:nvGrpSpPr>
        <p:grpSpPr>
          <a:xfrm>
            <a:off x="6096000" y="1572133"/>
            <a:ext cx="5760000" cy="4273942"/>
            <a:chOff x="6096000" y="621157"/>
            <a:chExt cx="5760000" cy="427394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A1FB3A2-5A40-9E4F-9731-602B40858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020324"/>
              <a:ext cx="5760000" cy="187477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D9BC689-72F0-AC4C-B938-533E26123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621157"/>
              <a:ext cx="5760000" cy="3019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9562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411972" y="399420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在第二章，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識別貓花紋的例子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最後判斷計算的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y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值是否等於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6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其實就是一種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自行設計的激勵函數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72B608-13BF-2642-BC43-A5ED4445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9" y="1663465"/>
            <a:ext cx="1522228" cy="17655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18988-A482-714F-9385-0D4CADD3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0" y="1425294"/>
            <a:ext cx="6092392" cy="54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2139" y="1690688"/>
            <a:ext cx="818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「步階函數」與「符號函數」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，通常是用來做資料的分類。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符號函數能夠將資料分為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步階函數則是將資料分為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2673349" y="3020417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6096000" y="301625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41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37229</TotalTime>
  <Words>4573</Words>
  <Application>Microsoft Macintosh PowerPoint</Application>
  <PresentationFormat>寬螢幕</PresentationFormat>
  <Paragraphs>1054</Paragraphs>
  <Slides>70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6" baseType="lpstr"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什麼是激勵函數？</vt:lpstr>
      <vt:lpstr>什麼是激勵函數？</vt:lpstr>
      <vt:lpstr>什麼是激勵函數？</vt:lpstr>
      <vt:lpstr>什麼是激勵函數？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類神經網路與激勵函數-符號函數</vt:lpstr>
      <vt:lpstr>類神經網路與激勵函數-符號函數</vt:lpstr>
      <vt:lpstr>類神經網路與激勵函數-步階函數</vt:lpstr>
      <vt:lpstr>類神經網路與激勵函數-步階函數</vt:lpstr>
      <vt:lpstr>符號函數是唯一的激勵函數嗎？</vt:lpstr>
      <vt:lpstr>類神經網路與激勵函數-S形函數</vt:lpstr>
      <vt:lpstr>類神經網路與激勵函數-S形函數</vt:lpstr>
      <vt:lpstr>符號函數是唯一的激勵函數嗎？</vt:lpstr>
      <vt:lpstr>類神經網路與激勵函數-斜坡函數</vt:lpstr>
      <vt:lpstr>類神經網路與激勵函數-斜坡函數</vt:lpstr>
      <vt:lpstr>符號函數是唯一的激勵函數嗎？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95</cp:revision>
  <dcterms:created xsi:type="dcterms:W3CDTF">2022-01-05T17:12:29Z</dcterms:created>
  <dcterms:modified xsi:type="dcterms:W3CDTF">2022-05-04T12:51:24Z</dcterms:modified>
</cp:coreProperties>
</file>